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0D1D4-0424-471C-A155-8B6FE63B3F2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B71E-3DE6-419D-AA1E-C3F2299811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C0A21-DE69-4FCF-81C1-482E3737477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6BE1E-B9FF-4EF5-B47E-D7593DB7902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5056C-9C51-4D73-B283-392059A9780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4E967-E865-4FA9-BB01-D5D8CF6DE49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12132-55F7-45A9-87D0-39FDDC3E4A2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300" dirty="0"/>
              <a:t>Rods are derived from the same stem cells that produce </a:t>
            </a:r>
            <a:r>
              <a:rPr lang="en-US" sz="2300" dirty="0" err="1"/>
              <a:t>ependymal</a:t>
            </a:r>
            <a:r>
              <a:rPr lang="en-US" sz="2300" dirty="0"/>
              <a:t> cells of the brain.</a:t>
            </a:r>
          </a:p>
          <a:p>
            <a:pPr eaLnBrk="1" hangingPunct="1"/>
            <a:r>
              <a:rPr lang="en-US" sz="2300" dirty="0"/>
              <a:t>Saladin page 621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2B31D-8FAD-4FBC-9342-6830A1A9D26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E83B1-B5C4-4A8A-B1DE-C56519346C8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14045-0A1A-4B50-BFA6-BB6EF7A0F12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24E55-EC36-4CB8-9169-D3AE9918963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6233" indent="-216233"/>
            <a:r>
              <a:rPr lang="en-US" sz="2300" dirty="0"/>
              <a:t>There are 2 types of bipolar cells:</a:t>
            </a:r>
          </a:p>
          <a:p>
            <a:pPr marL="216233" indent="-216233">
              <a:buFontTx/>
              <a:buAutoNum type="arabicParenR"/>
            </a:pPr>
            <a:r>
              <a:rPr lang="en-US" sz="2300" dirty="0"/>
              <a:t>One is hyperpolarized by glutamate and depolarized when its secretion drops. This cell is excited by rising light intensity.</a:t>
            </a:r>
          </a:p>
          <a:p>
            <a:pPr marL="216233" indent="-216233">
              <a:buFontTx/>
              <a:buAutoNum type="arabicParenR"/>
            </a:pPr>
            <a:r>
              <a:rPr lang="en-US" sz="2300" dirty="0"/>
              <a:t>Another is excited by glutamate and inhibited when its secretion drops. This cell is excited by falling light intensity.</a:t>
            </a:r>
          </a:p>
          <a:p>
            <a:pPr marL="216233" indent="-216233"/>
            <a:r>
              <a:rPr lang="en-US" sz="2300" dirty="0"/>
              <a:t>Saladin page 624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E8AE5-0503-46FD-B5C8-F18757012409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900" dirty="0" err="1"/>
              <a:t>Ganglionic</a:t>
            </a:r>
            <a:r>
              <a:rPr lang="en-US" sz="1900" dirty="0"/>
              <a:t> cells are the only retinal cells that produce an action potential. All others produce only local graded potentials.</a:t>
            </a:r>
          </a:p>
          <a:p>
            <a:pPr eaLnBrk="1" hangingPunct="1"/>
            <a:endParaRPr lang="en-US" sz="1900" dirty="0"/>
          </a:p>
          <a:p>
            <a:pPr eaLnBrk="1" hangingPunct="1"/>
            <a:endParaRPr lang="en-US" sz="1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E675-3B01-4A58-9A9A-E8A3A22B716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04EC-EB68-46C3-827D-1F525F3A35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Lacrimal Apparatus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Consists of the lacrimal gland and associated ducts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Lacrimal glands</a:t>
            </a:r>
            <a:r>
              <a:rPr lang="en-US" smtClean="0">
                <a:solidFill>
                  <a:srgbClr val="000000"/>
                </a:solidFill>
              </a:rPr>
              <a:t> secrete tears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Located on the lateral portion of the eye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Lacrimal Apparatus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Tears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Contain mucus, antibodies, and lysozyme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Enter the eye via superolateral </a:t>
            </a:r>
            <a:r>
              <a:rPr lang="en-US" b="1" smtClean="0">
                <a:solidFill>
                  <a:srgbClr val="CC0000"/>
                </a:solidFill>
              </a:rPr>
              <a:t>excretory ducts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Exit the eye medially via the </a:t>
            </a:r>
            <a:r>
              <a:rPr lang="en-US" b="1" smtClean="0">
                <a:solidFill>
                  <a:srgbClr val="CC0000"/>
                </a:solidFill>
              </a:rPr>
              <a:t>lacrimal punctum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Drain into </a:t>
            </a:r>
            <a:r>
              <a:rPr lang="en-US" b="1" smtClean="0">
                <a:solidFill>
                  <a:srgbClr val="CC0000"/>
                </a:solidFill>
              </a:rPr>
              <a:t>lacrimal canaliculus</a:t>
            </a:r>
            <a:r>
              <a:rPr lang="en-US" smtClean="0"/>
              <a:t>, </a:t>
            </a:r>
            <a:r>
              <a:rPr lang="en-US" b="1" smtClean="0">
                <a:solidFill>
                  <a:srgbClr val="CC0000"/>
                </a:solidFill>
              </a:rPr>
              <a:t>lacrimal sac</a:t>
            </a:r>
            <a:r>
              <a:rPr lang="en-US" smtClean="0"/>
              <a:t> and then into the </a:t>
            </a:r>
            <a:r>
              <a:rPr lang="en-US" b="1" smtClean="0">
                <a:solidFill>
                  <a:srgbClr val="CC0000"/>
                </a:solidFill>
              </a:rPr>
              <a:t>nasolacrimal 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-228600"/>
            <a:ext cx="7162800" cy="1673225"/>
          </a:xfrm>
        </p:spPr>
        <p:txBody>
          <a:bodyPr/>
          <a:lstStyle/>
          <a:p>
            <a:pPr eaLnBrk="1" hangingPunct="1"/>
            <a:r>
              <a:rPr lang="en-US" smtClean="0"/>
              <a:t>Lacrimal Apparatus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15.2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1558" t="2502" r="3360" b="5003"/>
          <a:stretch>
            <a:fillRect/>
          </a:stretch>
        </p:blipFill>
        <p:spPr bwMode="auto">
          <a:xfrm>
            <a:off x="1847850" y="1066800"/>
            <a:ext cx="48275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Extrinsic Eye Muscles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Six extrinsic eye muscles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Enable the eye to follow moving objects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Maintain the shape of the eyeball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Eyeball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 slightly irregular hollow sphere with anterior and posterior poles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wall is composed of three tunics – fibrous, vascular, and sensory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internal cavity is filled with fluids called humors</a:t>
            </a:r>
          </a:p>
          <a:p>
            <a:pPr eaLnBrk="1" hangingPunct="1"/>
            <a:r>
              <a:rPr lang="en-US" smtClean="0"/>
              <a:t>The lens separates the internal cavity into anterior and posterior segments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pPr eaLnBrk="1" hangingPunct="1"/>
            <a:r>
              <a:rPr lang="en-US" smtClean="0"/>
              <a:t>Structure of the Eyeball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15.4a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l="1100" t="1866" r="951" b="6100"/>
          <a:stretch>
            <a:fillRect/>
          </a:stretch>
        </p:blipFill>
        <p:spPr bwMode="auto">
          <a:xfrm>
            <a:off x="403225" y="936625"/>
            <a:ext cx="81311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Fibrous Tunic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Forms the outermost coat of the eye and is composed of: </a:t>
            </a:r>
          </a:p>
          <a:p>
            <a:pPr lvl="1" eaLnBrk="1" hangingPunct="1"/>
            <a:r>
              <a:rPr lang="en-US" smtClean="0"/>
              <a:t>Opaque sclera (posteriorly)</a:t>
            </a:r>
          </a:p>
          <a:p>
            <a:pPr lvl="1" eaLnBrk="1" hangingPunct="1"/>
            <a:r>
              <a:rPr lang="en-US" smtClean="0"/>
              <a:t>Clear cornea (anteriorly)</a:t>
            </a:r>
          </a:p>
          <a:p>
            <a:pPr eaLnBrk="1" hangingPunct="1"/>
            <a:r>
              <a:rPr lang="en-US" smtClean="0"/>
              <a:t>The sclera protects the eye and anchors extrinsic muscles</a:t>
            </a:r>
          </a:p>
          <a:p>
            <a:pPr eaLnBrk="1" hangingPunct="1"/>
            <a:r>
              <a:rPr lang="en-US" smtClean="0"/>
              <a:t>The cornea lets light enter the eye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Tunic  or Uvea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 three regions: choroid, ciliary body, and iris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Choroid region</a:t>
            </a:r>
          </a:p>
          <a:p>
            <a:pPr lvl="1" eaLnBrk="1" hangingPunct="1"/>
            <a:r>
              <a:rPr lang="en-US" smtClean="0"/>
              <a:t>A dark brown membrane that forms the posterior portion of the uvea</a:t>
            </a:r>
          </a:p>
          <a:p>
            <a:pPr lvl="1" eaLnBrk="1" hangingPunct="1"/>
            <a:r>
              <a:rPr lang="en-US" smtClean="0"/>
              <a:t>Supplies blood to all eye tunics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Tunic or Uvea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Ciliary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thickened ring of tissue surrounding the lens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Composed of the </a:t>
            </a:r>
            <a:r>
              <a:rPr lang="en-US" b="1" smtClean="0">
                <a:solidFill>
                  <a:srgbClr val="CC0000"/>
                </a:solidFill>
              </a:rPr>
              <a:t>ciliary muscles</a:t>
            </a:r>
            <a:r>
              <a:rPr lang="en-US" smtClean="0"/>
              <a:t> (smooth muscle)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anchor the </a:t>
            </a:r>
            <a:r>
              <a:rPr lang="en-US" b="1" smtClean="0">
                <a:solidFill>
                  <a:srgbClr val="CC0000"/>
                </a:solidFill>
              </a:rPr>
              <a:t>suspensory ligament</a:t>
            </a:r>
            <a:r>
              <a:rPr lang="en-US" smtClean="0"/>
              <a:t> that holds the lens in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b="1" smtClean="0">
                <a:solidFill>
                  <a:srgbClr val="CC0000"/>
                </a:solidFill>
              </a:rPr>
              <a:t>Ciliary processes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Secrets the aqueous humor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Tunic: Iris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Pupil</a:t>
            </a:r>
            <a:r>
              <a:rPr lang="en-US" smtClean="0"/>
              <a:t> – central opening of the iris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Regulates the amount of light entering the eye during: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Close vision and bright light – pupils constrict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Distant vision and dim light – pupils dilate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Changes in emotional state – pupils dilate when the subject matter is appealing or requires problem-solving skills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The Special Senses</a:t>
            </a:r>
            <a:endParaRPr lang="en-US" sz="4400" b="1" smtClean="0">
              <a:solidFill>
                <a:srgbClr val="993333"/>
              </a:solidFill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477000" y="5057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" charset="0"/>
              </a:rPr>
              <a:t>P A R T 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Pupil Dilation and Constriction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15.5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513" t="4662" r="2196" b="13168"/>
          <a:stretch>
            <a:fillRect/>
          </a:stretch>
        </p:blipFill>
        <p:spPr bwMode="auto">
          <a:xfrm>
            <a:off x="508000" y="1427163"/>
            <a:ext cx="812800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Sensory Tunic: Retina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delicate two-layered membrane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Pigmented layer</a:t>
            </a:r>
            <a:r>
              <a:rPr lang="en-US" smtClean="0"/>
              <a:t> – the outer layer that absorbs light and prevents its scattering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Neural layer</a:t>
            </a:r>
            <a:r>
              <a:rPr lang="en-US" smtClean="0"/>
              <a:t>, which contains:</a:t>
            </a:r>
          </a:p>
          <a:p>
            <a:pPr lvl="1" eaLnBrk="1" hangingPunct="1"/>
            <a:r>
              <a:rPr lang="en-US" smtClean="0"/>
              <a:t>Photoreceptors that transduce light energy</a:t>
            </a:r>
          </a:p>
          <a:p>
            <a:pPr lvl="1" eaLnBrk="1" hangingPunct="1"/>
            <a:r>
              <a:rPr lang="en-US" smtClean="0"/>
              <a:t>Bipolar cells and ganglion cells</a:t>
            </a:r>
          </a:p>
          <a:p>
            <a:pPr lvl="1" eaLnBrk="1" hangingPunct="1"/>
            <a:r>
              <a:rPr lang="en-US" smtClean="0"/>
              <a:t>Horizontal and amacrine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-381000"/>
            <a:ext cx="6780212" cy="1825625"/>
          </a:xfrm>
        </p:spPr>
        <p:txBody>
          <a:bodyPr/>
          <a:lstStyle/>
          <a:p>
            <a:pPr eaLnBrk="1" hangingPunct="1"/>
            <a:r>
              <a:rPr lang="en-US" smtClean="0"/>
              <a:t>Sensory Tunic: Retina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15.6a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1015" t="1878" r="2245" b="7684"/>
          <a:stretch>
            <a:fillRect/>
          </a:stretch>
        </p:blipFill>
        <p:spPr bwMode="auto">
          <a:xfrm>
            <a:off x="1417638" y="1066800"/>
            <a:ext cx="5973762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Retina: Ganglion Cells and the Optic Disc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Ganglion cell axons:</a:t>
            </a:r>
          </a:p>
          <a:p>
            <a:pPr lvl="1" eaLnBrk="1" hangingPunct="1"/>
            <a:r>
              <a:rPr lang="en-US" smtClean="0"/>
              <a:t>Run along the inner surface of the retina</a:t>
            </a:r>
          </a:p>
          <a:p>
            <a:pPr lvl="1" eaLnBrk="1" hangingPunct="1"/>
            <a:r>
              <a:rPr lang="en-US" smtClean="0"/>
              <a:t>Leave the eye as the </a:t>
            </a:r>
            <a:r>
              <a:rPr lang="en-US" b="1" smtClean="0">
                <a:solidFill>
                  <a:srgbClr val="0000FF"/>
                </a:solidFill>
              </a:rPr>
              <a:t>optic nerve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rgbClr val="0000FF"/>
                </a:solidFill>
              </a:rPr>
              <a:t>optic disc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Is the site where the optic nerve leaves the eye</a:t>
            </a:r>
          </a:p>
          <a:p>
            <a:pPr lvl="1" eaLnBrk="1" hangingPunct="1"/>
            <a:r>
              <a:rPr lang="en-US" smtClean="0"/>
              <a:t>Lacks photoreceptors (the blind spot)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Retina: Ganglion Cells and the Optic Disc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15.6b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12344" t="2078" r="17282" b="7716"/>
          <a:stretch>
            <a:fillRect/>
          </a:stretch>
        </p:blipFill>
        <p:spPr bwMode="auto">
          <a:xfrm>
            <a:off x="2381250" y="898525"/>
            <a:ext cx="4379913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Retina: Photoreceptors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Rods: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Respond to dim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Are used for peripheral vision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Cones: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Respond to bright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Have high-acuity color vision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CC0000"/>
                </a:solidFill>
              </a:rPr>
              <a:t>Macula </a:t>
            </a:r>
            <a:r>
              <a:rPr lang="en-US" b="1" dirty="0" err="1" smtClean="0">
                <a:solidFill>
                  <a:srgbClr val="CC0000"/>
                </a:solidFill>
              </a:rPr>
              <a:t>lutea</a:t>
            </a:r>
            <a:r>
              <a:rPr lang="en-US" dirty="0" smtClean="0"/>
              <a:t> – mostly cones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CC0000"/>
                </a:solidFill>
              </a:rPr>
              <a:t>Fovea </a:t>
            </a:r>
            <a:r>
              <a:rPr lang="en-US" b="1" dirty="0" err="1" smtClean="0">
                <a:solidFill>
                  <a:srgbClr val="CC0000"/>
                </a:solidFill>
              </a:rPr>
              <a:t>centralis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– only cones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8AE80-44C4-4664-A428-ABB292A468C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Supply to the Retina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neural retina receives its blood supply from two sources</a:t>
            </a:r>
          </a:p>
          <a:p>
            <a:pPr lvl="1" eaLnBrk="1" hangingPunct="1"/>
            <a:r>
              <a:rPr lang="en-US" smtClean="0"/>
              <a:t>The outer third receives its blood from the choroid</a:t>
            </a:r>
          </a:p>
          <a:p>
            <a:pPr lvl="1" eaLnBrk="1" hangingPunct="1"/>
            <a:r>
              <a:rPr lang="en-US" smtClean="0"/>
              <a:t>The inner two-thirds is served by the central artery and vein</a:t>
            </a:r>
          </a:p>
          <a:p>
            <a:pPr eaLnBrk="1" hangingPunct="1"/>
            <a:r>
              <a:rPr lang="en-US" smtClean="0"/>
              <a:t>Small vessels radiate out from the optic disc and can be seen with an ophthalmoscope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The Special Senses</a:t>
            </a:r>
            <a:endParaRPr lang="en-US" sz="4400" b="1" smtClean="0">
              <a:solidFill>
                <a:srgbClr val="993333"/>
              </a:solidFill>
              <a:latin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477000" y="5057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" charset="0"/>
              </a:rPr>
              <a:t>P A R T 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Inner Chambers and Fluids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313612" cy="441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lens separates the internal eye into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Anterior segment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Anterior chamber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Posterior chamber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Posterior segment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Inner Chambers and Fluids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725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solidFill>
                  <a:srgbClr val="0000FF"/>
                </a:solidFill>
              </a:rPr>
              <a:t>posterior segment</a:t>
            </a:r>
            <a:r>
              <a:rPr lang="en-US" smtClean="0"/>
              <a:t> is filled with a clear gel called </a:t>
            </a:r>
            <a:r>
              <a:rPr lang="en-US" b="1" smtClean="0">
                <a:solidFill>
                  <a:srgbClr val="CC0000"/>
                </a:solidFill>
              </a:rPr>
              <a:t>vitreous</a:t>
            </a:r>
            <a:r>
              <a:rPr lang="en-US" smtClean="0"/>
              <a:t> </a:t>
            </a:r>
            <a:r>
              <a:rPr lang="en-US" b="1" smtClean="0">
                <a:solidFill>
                  <a:srgbClr val="CC0000"/>
                </a:solidFill>
              </a:rPr>
              <a:t>humor</a:t>
            </a:r>
            <a:r>
              <a:rPr lang="en-US" smtClean="0"/>
              <a:t> that: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Transmits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Supports the posterior surface of the lens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Holds the neural retina firmly against the pigmented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Contributes to intraocular pressure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Eye and Associated Structures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70% of all sensory receptors are in the eye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Most of the eye is protected by a cushion of fat and the bony orbit</a:t>
            </a:r>
          </a:p>
          <a:p>
            <a:pPr eaLnBrk="1" hangingPunct="1"/>
            <a:r>
              <a:rPr lang="en-US" smtClean="0"/>
              <a:t>Accessory structures include eyebrows, eyelids, conjunctiva, lacrimal apparatus, and extrinsic eye muscles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Anterior Segment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447800"/>
            <a:ext cx="7313612" cy="449421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Anterior</a:t>
            </a:r>
            <a:r>
              <a:rPr lang="en-US" smtClean="0"/>
              <a:t> </a:t>
            </a:r>
            <a:r>
              <a:rPr lang="en-US" b="1" smtClean="0">
                <a:solidFill>
                  <a:srgbClr val="CC0000"/>
                </a:solidFill>
              </a:rPr>
              <a:t>Chamber</a:t>
            </a:r>
            <a:r>
              <a:rPr lang="en-US" smtClean="0"/>
              <a:t>– between the cornea and the iris</a:t>
            </a:r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Posterior Chamber</a:t>
            </a:r>
            <a:r>
              <a:rPr lang="en-US" smtClean="0"/>
              <a:t> – between the iris and the lens</a:t>
            </a:r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Aqueous humor</a:t>
            </a:r>
          </a:p>
          <a:p>
            <a:pPr lvl="1" eaLnBrk="1" hangingPunct="1"/>
            <a:r>
              <a:rPr lang="en-US" smtClean="0"/>
              <a:t>A plasmalike fluid that fills the anterior segment</a:t>
            </a:r>
          </a:p>
          <a:p>
            <a:pPr lvl="1" eaLnBrk="1" hangingPunct="1"/>
            <a:r>
              <a:rPr lang="en-US" smtClean="0"/>
              <a:t>Drains via the </a:t>
            </a:r>
            <a:r>
              <a:rPr lang="en-US" b="1" smtClean="0">
                <a:solidFill>
                  <a:srgbClr val="CC0000"/>
                </a:solidFill>
              </a:rPr>
              <a:t>canal of Schlemm</a:t>
            </a:r>
          </a:p>
          <a:p>
            <a:pPr eaLnBrk="1" hangingPunct="1"/>
            <a:r>
              <a:rPr lang="en-US" smtClean="0"/>
              <a:t>Supports, nourishes, and removes wastes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313613" cy="1143000"/>
          </a:xfrm>
        </p:spPr>
        <p:txBody>
          <a:bodyPr/>
          <a:lstStyle/>
          <a:p>
            <a:pPr eaLnBrk="1" hangingPunct="1"/>
            <a:r>
              <a:rPr lang="en-US" smtClean="0"/>
              <a:t>Anterior Segment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15.8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932" t="1140" r="932" b="5017"/>
          <a:stretch>
            <a:fillRect/>
          </a:stretch>
        </p:blipFill>
        <p:spPr bwMode="auto">
          <a:xfrm>
            <a:off x="393700" y="1025525"/>
            <a:ext cx="80645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680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biconvex, transparent, flexible, avascular structure that: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Allows precise focusing of light onto the retina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Is composed of epithelium and lens fibers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Lens epithelium – anterior cells that differentiate into lens fibers</a:t>
            </a:r>
          </a:p>
          <a:p>
            <a:pPr eaLnBrk="1" hangingPunct="1"/>
            <a:r>
              <a:rPr lang="en-US" smtClean="0"/>
              <a:t>Lens fibers – cells filled with the transparent protein crystallin</a:t>
            </a:r>
          </a:p>
          <a:p>
            <a:pPr eaLnBrk="1" hangingPunct="1"/>
            <a:r>
              <a:rPr lang="en-US" smtClean="0"/>
              <a:t>With age, the lens becomes more compact and dense and loses its elasticity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radiation – all energy waves from short gamma rays to long radio waves</a:t>
            </a:r>
          </a:p>
          <a:p>
            <a:pPr eaLnBrk="1" hangingPunct="1"/>
            <a:r>
              <a:rPr lang="en-US" smtClean="0"/>
              <a:t>Our eyes respond to a small portion of this spectrum called the visible spectrum</a:t>
            </a:r>
          </a:p>
          <a:p>
            <a:pPr eaLnBrk="1" hangingPunct="1"/>
            <a:r>
              <a:rPr lang="en-US" smtClean="0"/>
              <a:t>Different cones in the retina respond to different wavelengths of the visible spectrum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874838"/>
          </a:xfrm>
        </p:spPr>
        <p:txBody>
          <a:bodyPr/>
          <a:lstStyle/>
          <a:p>
            <a:pPr eaLnBrk="1" hangingPunct="1"/>
            <a:r>
              <a:rPr lang="en-US" smtClean="0"/>
              <a:t>Light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15.10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1965" t="1682" r="1927" b="4378"/>
          <a:stretch>
            <a:fillRect/>
          </a:stretch>
        </p:blipFill>
        <p:spPr bwMode="auto">
          <a:xfrm>
            <a:off x="2444750" y="914400"/>
            <a:ext cx="38020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Refraction and Lenses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light passes from one transparent medium to another </a:t>
            </a:r>
          </a:p>
          <a:p>
            <a:pPr eaLnBrk="1" hangingPunct="1"/>
            <a:r>
              <a:rPr lang="en-US" smtClean="0"/>
              <a:t>Light passing through a convex lens (as in the eye) is bent so that the rays converge to a focal point</a:t>
            </a:r>
          </a:p>
          <a:p>
            <a:pPr eaLnBrk="1" hangingPunct="1"/>
            <a:r>
              <a:rPr lang="en-US" smtClean="0"/>
              <a:t>When a convex lens forms an image, the image is upside down and reversed right to left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Refraction and Lenses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15.12a, b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l="1178" t="2496" r="2132" b="6871"/>
          <a:stretch>
            <a:fillRect/>
          </a:stretch>
        </p:blipFill>
        <p:spPr bwMode="auto">
          <a:xfrm>
            <a:off x="1935163" y="801688"/>
            <a:ext cx="5272087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Focusing Light on the Retina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Pathway of light entering the eye: cornea, aqueous humor, lens, vitreous humor, and the neural layer of the retina to the photoreceptors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Light is refracted: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At the cornea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Entering the lens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Leaving the lens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lens curvature and shape allow for fine focusing of an image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Focusing for Distant Vision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2438400"/>
            <a:ext cx="7550150" cy="4181475"/>
          </a:xfrm>
        </p:spPr>
        <p:txBody>
          <a:bodyPr/>
          <a:lstStyle/>
          <a:p>
            <a:pPr eaLnBrk="1" hangingPunct="1"/>
            <a:r>
              <a:rPr lang="en-US" smtClean="0"/>
              <a:t>Light from a distance needs little adjustment for proper focusing</a:t>
            </a:r>
          </a:p>
          <a:p>
            <a:pPr eaLnBrk="1" hangingPunct="1"/>
            <a:r>
              <a:rPr lang="en-US" smtClean="0"/>
              <a:t>Far point of vision – the distance beyond which the lens does not need to change shape to focus (20 ft.)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15.13a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Eyebrows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Functions include: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Shading the eye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Preventing perspiration from reaching the eye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Focusing for Distant Vision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543" t="1044" r="2678" b="67172"/>
          <a:stretch>
            <a:fillRect/>
          </a:stretch>
        </p:blipFill>
        <p:spPr>
          <a:xfrm>
            <a:off x="1828800" y="1827213"/>
            <a:ext cx="6553200" cy="4649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Focusing for Close Vision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eaLnBrk="1" hangingPunct="1"/>
            <a:r>
              <a:rPr lang="en-US" smtClean="0"/>
              <a:t>Close vision requires:</a:t>
            </a:r>
          </a:p>
          <a:p>
            <a:pPr lvl="1" eaLnBrk="1" hangingPunct="1"/>
            <a:r>
              <a:rPr lang="en-US" b="1" smtClean="0">
                <a:solidFill>
                  <a:srgbClr val="CC0000"/>
                </a:solidFill>
              </a:rPr>
              <a:t>Accommodation</a:t>
            </a:r>
            <a:r>
              <a:rPr lang="en-US" smtClean="0"/>
              <a:t> – changing the lens shape by ciliary muscles to increase refractory power</a:t>
            </a:r>
          </a:p>
          <a:p>
            <a:pPr lvl="1" eaLnBrk="1" hangingPunct="1"/>
            <a:r>
              <a:rPr lang="en-US" b="1" smtClean="0">
                <a:solidFill>
                  <a:srgbClr val="CC0000"/>
                </a:solidFill>
              </a:rPr>
              <a:t>Constriction</a:t>
            </a:r>
            <a:r>
              <a:rPr lang="en-US" smtClean="0"/>
              <a:t> – the pupillary reflex constricts the pupils to prevent divergent light rays from entering the eye</a:t>
            </a:r>
          </a:p>
          <a:p>
            <a:pPr lvl="1" eaLnBrk="1" hangingPunct="1"/>
            <a:r>
              <a:rPr lang="en-US" b="1" smtClean="0">
                <a:solidFill>
                  <a:srgbClr val="CC0000"/>
                </a:solidFill>
              </a:rPr>
              <a:t>Convergence</a:t>
            </a:r>
            <a:r>
              <a:rPr lang="en-US" smtClean="0"/>
              <a:t> – medial rotation of the eyeballs toward the object being viewed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Focusing for Close Vision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15.13b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l="3087" t="34741" r="3813" b="33698"/>
          <a:stretch>
            <a:fillRect/>
          </a:stretch>
        </p:blipFill>
        <p:spPr bwMode="auto">
          <a:xfrm>
            <a:off x="611188" y="976313"/>
            <a:ext cx="7920037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of Refraction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Emmetropic eye</a:t>
            </a:r>
            <a:r>
              <a:rPr lang="en-US" smtClean="0">
                <a:solidFill>
                  <a:srgbClr val="000000"/>
                </a:solidFill>
              </a:rPr>
              <a:t> – normal eye</a:t>
            </a:r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Myopic eye</a:t>
            </a:r>
            <a:r>
              <a:rPr lang="en-US" smtClean="0">
                <a:solidFill>
                  <a:srgbClr val="000000"/>
                </a:solidFill>
              </a:rPr>
              <a:t> (nearsighted) – the focal point is in front of the retina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Corrected with a concave lens</a:t>
            </a:r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Hyperopic eye</a:t>
            </a:r>
            <a:r>
              <a:rPr lang="en-US" smtClean="0">
                <a:solidFill>
                  <a:srgbClr val="000000"/>
                </a:solidFill>
              </a:rPr>
              <a:t> (farsighted) – the focal point is behind the retina</a:t>
            </a:r>
          </a:p>
          <a:p>
            <a:pPr lvl="1" eaLnBrk="1" hangingPunct="1"/>
            <a:r>
              <a:rPr lang="en-US" smtClean="0"/>
              <a:t>Corrected with a convex lens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Problems of Refraction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15.14a, b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 l="931" t="1312" r="1266" b="5534"/>
          <a:stretch>
            <a:fillRect/>
          </a:stretch>
        </p:blipFill>
        <p:spPr bwMode="auto">
          <a:xfrm>
            <a:off x="403225" y="809625"/>
            <a:ext cx="8337550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533400"/>
            <a:ext cx="86931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115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45097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Photoreception </a:t>
            </a:r>
            <a:br>
              <a:rPr lang="en-US" smtClean="0"/>
            </a:br>
            <a:endParaRPr lang="en-US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282700"/>
            <a:ext cx="8270875" cy="505618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Photoreception – process by which the eye detects light energy</a:t>
            </a:r>
          </a:p>
          <a:p>
            <a:pPr eaLnBrk="1" hangingPunct="1"/>
            <a:r>
              <a:rPr lang="en-US" smtClean="0"/>
              <a:t>Rods and cones contain visual pigments (photopigments) </a:t>
            </a:r>
          </a:p>
          <a:p>
            <a:pPr lvl="1" eaLnBrk="1" hangingPunct="1"/>
            <a:r>
              <a:rPr lang="en-US" smtClean="0"/>
              <a:t>Arranged in a stack of disklike infoldings of the plasma membrane</a:t>
            </a:r>
          </a:p>
          <a:p>
            <a:pPr lvl="1" eaLnBrk="1" hangingPunct="1"/>
            <a:r>
              <a:rPr lang="en-US" smtClean="0"/>
              <a:t>Special epithelial cells - release neurotransmitters that stimulates neurons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35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115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0480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15.15a, b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2088" y="0"/>
            <a:ext cx="879316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print"/>
          <a:srcRect l="1917" t="1044" r="2730" b="3973"/>
          <a:stretch>
            <a:fillRect/>
          </a:stretch>
        </p:blipFill>
        <p:spPr bwMode="auto">
          <a:xfrm>
            <a:off x="2068513" y="381000"/>
            <a:ext cx="4733925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Rods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313612" cy="4418013"/>
          </a:xfrm>
        </p:spPr>
        <p:txBody>
          <a:bodyPr/>
          <a:lstStyle/>
          <a:p>
            <a:pPr eaLnBrk="1" hangingPunct="1"/>
            <a:r>
              <a:rPr lang="en-US" smtClean="0"/>
              <a:t>Sensitive to dim light and best suited for night vision</a:t>
            </a:r>
          </a:p>
          <a:p>
            <a:pPr eaLnBrk="1" hangingPunct="1"/>
            <a:r>
              <a:rPr lang="en-US" smtClean="0"/>
              <a:t>Absorb all wavelengths of visible light</a:t>
            </a:r>
          </a:p>
          <a:p>
            <a:pPr eaLnBrk="1" hangingPunct="1"/>
            <a:r>
              <a:rPr lang="en-US" smtClean="0"/>
              <a:t>Perceived input is in gray tones only</a:t>
            </a:r>
          </a:p>
          <a:p>
            <a:pPr eaLnBrk="1" hangingPunct="1"/>
            <a:r>
              <a:rPr lang="en-US" smtClean="0"/>
              <a:t>Sum of visual input from many rods feeds into a single ganglion cell </a:t>
            </a:r>
          </a:p>
          <a:p>
            <a:pPr eaLnBrk="1" hangingPunct="1"/>
            <a:r>
              <a:rPr lang="en-US" smtClean="0"/>
              <a:t>Results in fuzzy and indistinct images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bright light for activation (have low sensitivity)</a:t>
            </a:r>
          </a:p>
          <a:p>
            <a:pPr eaLnBrk="1" hangingPunct="1"/>
            <a:r>
              <a:rPr lang="en-US" smtClean="0"/>
              <a:t>Have pigments that furnish a vividly colored view</a:t>
            </a:r>
          </a:p>
          <a:p>
            <a:pPr eaLnBrk="1" hangingPunct="1"/>
            <a:r>
              <a:rPr lang="en-US" smtClean="0"/>
              <a:t>Each cone synapses with a single ganglion cell</a:t>
            </a:r>
          </a:p>
          <a:p>
            <a:pPr eaLnBrk="1" hangingPunct="1"/>
            <a:r>
              <a:rPr lang="en-US" smtClean="0"/>
              <a:t>Vision is detailed and has high resolution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Chemistry of Visual Pigments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00FF"/>
                </a:solidFill>
              </a:rPr>
              <a:t>Rhodopsin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Retinal</a:t>
            </a:r>
            <a:r>
              <a:rPr lang="en-US" dirty="0" smtClean="0">
                <a:solidFill>
                  <a:srgbClr val="000000"/>
                </a:solidFill>
              </a:rPr>
              <a:t> is a light-absorbing molecule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Synthesized from vitamin A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Two isomers: 11-</a:t>
            </a:r>
            <a:r>
              <a:rPr lang="en-US" i="1" smtClean="0">
                <a:solidFill>
                  <a:srgbClr val="000000"/>
                </a:solidFill>
              </a:rPr>
              <a:t>cis</a:t>
            </a:r>
            <a:r>
              <a:rPr lang="en-US" smtClean="0">
                <a:solidFill>
                  <a:srgbClr val="000000"/>
                </a:solidFill>
              </a:rPr>
              <a:t> and 11-</a:t>
            </a:r>
            <a:r>
              <a:rPr lang="en-US" i="1" smtClean="0">
                <a:solidFill>
                  <a:srgbClr val="000000"/>
                </a:solidFill>
              </a:rPr>
              <a:t>trans</a:t>
            </a:r>
          </a:p>
          <a:p>
            <a:pPr eaLnBrk="1" hangingPunct="1"/>
            <a:r>
              <a:rPr lang="en-US" b="1" dirty="0" err="1" smtClean="0">
                <a:solidFill>
                  <a:srgbClr val="CC0000"/>
                </a:solidFill>
              </a:rPr>
              <a:t>Opsins</a:t>
            </a:r>
            <a:r>
              <a:rPr lang="en-US" dirty="0" smtClean="0">
                <a:solidFill>
                  <a:srgbClr val="000000"/>
                </a:solidFill>
              </a:rPr>
              <a:t> – proteins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4 types that will absorb different wavelengths of light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Palpebrae (Eyelids)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0592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Protect the eye anteriorly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Palpebral fissure</a:t>
            </a:r>
            <a:r>
              <a:rPr lang="en-US" smtClean="0">
                <a:solidFill>
                  <a:srgbClr val="000000"/>
                </a:solidFill>
              </a:rPr>
              <a:t> – separates eyelids 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Canthi</a:t>
            </a:r>
            <a:r>
              <a:rPr lang="en-US" smtClean="0"/>
              <a:t> – medial and lateral angles (commissures)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 of Rods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4813300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visual pigment of rods is rhodopsin 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(opsin + 11-</a:t>
            </a:r>
            <a:r>
              <a:rPr lang="en-US" i="1" smtClean="0">
                <a:solidFill>
                  <a:srgbClr val="000000"/>
                </a:solidFill>
              </a:rPr>
              <a:t>cis</a:t>
            </a:r>
            <a:r>
              <a:rPr lang="en-US" smtClean="0">
                <a:solidFill>
                  <a:srgbClr val="000000"/>
                </a:solidFill>
              </a:rPr>
              <a:t> retinal)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Light phase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Rhodopsin breaks down into all-</a:t>
            </a:r>
            <a:r>
              <a:rPr lang="en-US" i="1" smtClean="0">
                <a:solidFill>
                  <a:srgbClr val="000000"/>
                </a:solidFill>
              </a:rPr>
              <a:t>trans</a:t>
            </a:r>
            <a:r>
              <a:rPr lang="en-US" smtClean="0">
                <a:solidFill>
                  <a:srgbClr val="000000"/>
                </a:solidFill>
              </a:rPr>
              <a:t> retinal + opsin (bleaching of the pigment)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 of Rods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Dark phase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All-</a:t>
            </a:r>
            <a:r>
              <a:rPr lang="en-US" i="1" smtClean="0">
                <a:solidFill>
                  <a:srgbClr val="000000"/>
                </a:solidFill>
              </a:rPr>
              <a:t>trans</a:t>
            </a:r>
            <a:r>
              <a:rPr lang="en-US" smtClean="0">
                <a:solidFill>
                  <a:srgbClr val="000000"/>
                </a:solidFill>
              </a:rPr>
              <a:t> retinal converts to 11-</a:t>
            </a:r>
            <a:r>
              <a:rPr lang="en-US" i="1" smtClean="0">
                <a:solidFill>
                  <a:srgbClr val="000000"/>
                </a:solidFill>
              </a:rPr>
              <a:t>cis</a:t>
            </a:r>
            <a:r>
              <a:rPr lang="en-US" smtClean="0">
                <a:solidFill>
                  <a:srgbClr val="000000"/>
                </a:solidFill>
              </a:rPr>
              <a:t> form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11-</a:t>
            </a:r>
            <a:r>
              <a:rPr lang="en-US" i="1" smtClean="0">
                <a:solidFill>
                  <a:srgbClr val="000000"/>
                </a:solidFill>
              </a:rPr>
              <a:t>cis</a:t>
            </a:r>
            <a:r>
              <a:rPr lang="en-US" smtClean="0">
                <a:solidFill>
                  <a:srgbClr val="000000"/>
                </a:solidFill>
              </a:rPr>
              <a:t> retinal is also formed from vitamin A</a:t>
            </a:r>
          </a:p>
          <a:p>
            <a:pPr lvl="1" eaLnBrk="1" hangingPunct="1"/>
            <a:r>
              <a:rPr lang="en-US" smtClean="0"/>
              <a:t>11-</a:t>
            </a:r>
            <a:r>
              <a:rPr lang="en-US" i="1" smtClean="0"/>
              <a:t>cis</a:t>
            </a:r>
            <a:r>
              <a:rPr lang="en-US" smtClean="0"/>
              <a:t> retinal + opsin regenerate rhodopsin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  Photoreception</a:t>
            </a:r>
          </a:p>
        </p:txBody>
      </p:sp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2" cstate="print"/>
          <a:srcRect b="4622"/>
          <a:stretch>
            <a:fillRect/>
          </a:stretch>
        </p:blipFill>
        <p:spPr bwMode="auto">
          <a:xfrm>
            <a:off x="0" y="1219200"/>
            <a:ext cx="8991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3"/>
            <a:ext cx="8229600" cy="762001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  Photoreception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609600" y="838200"/>
            <a:ext cx="7696200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4000" smtClean="0"/>
              <a:t>Bleaching and Regeneration of Visual Pigments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 b="3751"/>
          <a:stretch>
            <a:fillRect/>
          </a:stretch>
        </p:blipFill>
        <p:spPr bwMode="auto">
          <a:xfrm>
            <a:off x="0" y="1371600"/>
            <a:ext cx="89916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Phototransduction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75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Light energy splits rhodopsin into all-</a:t>
            </a:r>
            <a:r>
              <a:rPr lang="en-US" i="1" smtClean="0">
                <a:solidFill>
                  <a:srgbClr val="000000"/>
                </a:solidFill>
              </a:rPr>
              <a:t>trans</a:t>
            </a:r>
            <a:r>
              <a:rPr lang="en-US" smtClean="0">
                <a:solidFill>
                  <a:srgbClr val="000000"/>
                </a:solidFill>
              </a:rPr>
              <a:t> retinal, releasing activated opsin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The freed opsin activates the G protein transducin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Transducin catalyzes activation of phosphodiesterase (PDE)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PDE hydrolyzes cGMP to GMP and releases it from sodium channels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Without bound cGMP, sodium channels close, the membrane hyperpolarizes, and neurotransmitter cannot be released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85800"/>
            <a:ext cx="8229600" cy="2103438"/>
          </a:xfrm>
        </p:spPr>
        <p:txBody>
          <a:bodyPr/>
          <a:lstStyle/>
          <a:p>
            <a:pPr eaLnBrk="1" hangingPunct="1"/>
            <a:r>
              <a:rPr lang="en-US" sz="4000" smtClean="0"/>
              <a:t>Signal Transmission in the Retina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15.17a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 l="1070" t="3548" r="44185" b="3548"/>
          <a:stretch>
            <a:fillRect/>
          </a:stretch>
        </p:blipFill>
        <p:spPr bwMode="auto">
          <a:xfrm>
            <a:off x="3076575" y="817563"/>
            <a:ext cx="3095625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874838"/>
          </a:xfrm>
        </p:spPr>
        <p:txBody>
          <a:bodyPr/>
          <a:lstStyle/>
          <a:p>
            <a:pPr eaLnBrk="1" hangingPunct="1"/>
            <a:r>
              <a:rPr lang="en-US" smtClean="0"/>
              <a:t>Signal Transmission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15.17b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 l="810" t="3127" r="83846" b="3970"/>
          <a:stretch>
            <a:fillRect/>
          </a:stretch>
        </p:blipFill>
        <p:spPr bwMode="auto">
          <a:xfrm>
            <a:off x="3148013" y="792163"/>
            <a:ext cx="733425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4113" y="1295400"/>
            <a:ext cx="24018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 of Cones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 pigments in cones are similar to rods </a:t>
            </a:r>
            <a:br>
              <a:rPr lang="en-US" smtClean="0"/>
            </a:br>
            <a:r>
              <a:rPr lang="en-US" smtClean="0"/>
              <a:t>(retinal + opsins)</a:t>
            </a:r>
          </a:p>
          <a:p>
            <a:pPr eaLnBrk="1" hangingPunct="1"/>
            <a:r>
              <a:rPr lang="en-US" smtClean="0"/>
              <a:t>There are three types of cones: blue, green, and red</a:t>
            </a:r>
          </a:p>
          <a:p>
            <a:pPr eaLnBrk="1" hangingPunct="1"/>
            <a:r>
              <a:rPr lang="en-US" smtClean="0"/>
              <a:t>Intermediate colors are perceived by activation of more than one type of cone</a:t>
            </a:r>
          </a:p>
          <a:p>
            <a:pPr eaLnBrk="1" hangingPunct="1"/>
            <a:r>
              <a:rPr lang="en-US" smtClean="0"/>
              <a:t>Method of excitation is similar to rods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Light Adaptation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35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Going from dark to light: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Fast bleaching of rods and cones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Glare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Rods are turned off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Retinal sensitivity is lost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Cones are turned 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Visual acuity is gained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8AE80-44C4-4664-A428-ABB292A468C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Palpebrae (Eyelids)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Lacrimal caruncle</a:t>
            </a:r>
            <a:r>
              <a:rPr lang="en-US" smtClean="0">
                <a:solidFill>
                  <a:srgbClr val="000000"/>
                </a:solidFill>
              </a:rPr>
              <a:t> – contains glands that secrete a whitish, oily secretion (Sandman’s eye sand)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Tarsal plates of connective tissue support the eyelids internally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Eyelashes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Project from the free margin of each eyelid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Initiate reflex blinking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Going from light to dark: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Cones stop functioning and rods pigments have been bleached out by bright light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“We see blackness”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Rods are turned 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Rhodopsin</a:t>
            </a:r>
            <a:r>
              <a:rPr lang="en-US" dirty="0" smtClean="0"/>
              <a:t> accumulates in the dark and retinal sensitivity is restored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8AE80-44C4-4664-A428-ABB292A468C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 Pathways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8270875" cy="49768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Axons of retinal ganglion cells form the optic nerve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Medial fibers of the optic nerve decussate at the optic chiasm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Most fibers of the optic tracts continue to the thalamus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Fibers from the thalamus form the optic radiation</a:t>
            </a:r>
          </a:p>
          <a:p>
            <a:pPr eaLnBrk="1" hangingPunct="1"/>
            <a:r>
              <a:rPr lang="en-US" smtClean="0"/>
              <a:t>Optic radiations travel to the visual cortex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Visual Pathways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15.19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 l="1453" t="816" r="1143" b="5199"/>
          <a:stretch>
            <a:fillRect/>
          </a:stretch>
        </p:blipFill>
        <p:spPr bwMode="auto">
          <a:xfrm>
            <a:off x="901700" y="847725"/>
            <a:ext cx="7340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 Pathways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nerve fibers send tracts to the midbrain ending in the superior colliculi</a:t>
            </a:r>
          </a:p>
          <a:p>
            <a:pPr eaLnBrk="1" hangingPunct="1"/>
            <a:r>
              <a:rPr lang="en-US" smtClean="0"/>
              <a:t>A small subset of visual fibers contain melanopsin (circadian pigment) which: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Mediates pupillary light reflexes</a:t>
            </a:r>
          </a:p>
          <a:p>
            <a:pPr lvl="1" eaLnBrk="1" hangingPunct="1"/>
            <a:r>
              <a:rPr lang="en-US" smtClean="0"/>
              <a:t>Sets daily biorhythms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Depth Perception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Achieved by both eyes viewing the same image from slightly different angles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Three-dimensional vision results from cortical fusion of the slightly different images</a:t>
            </a:r>
          </a:p>
          <a:p>
            <a:pPr eaLnBrk="1" hangingPunct="1"/>
            <a:r>
              <a:rPr lang="en-US" smtClean="0"/>
              <a:t>If only one eye is used, depth perception is lost and the observer must rely on learned clues to determine depth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Thalamic Processing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thalamus: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Relay information on movement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Segregate the retinal axons in preparation for depth perception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Emphasize visual inputs from regions of high cone density</a:t>
            </a:r>
          </a:p>
          <a:p>
            <a:pPr lvl="1" eaLnBrk="1" hangingPunct="1"/>
            <a:r>
              <a:rPr lang="en-US" smtClean="0"/>
              <a:t>Sharpen the contrast information received by the retina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Cortical Processing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313612" cy="441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Primary visual cortex (striate)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Basic dark/bright and contrast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Visual association area (Prestriate)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Form, color, and movement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Visual information then proceeds anteriorly to the: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Temporal lobe – processes identification of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Parietal cortex and postcentral gyrus – processes spatial location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Palpebrae (Eyelids)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059237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Lubricating glands associated with the eyelids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Meibomian glands</a:t>
            </a:r>
            <a:r>
              <a:rPr lang="en-US" smtClean="0">
                <a:solidFill>
                  <a:srgbClr val="000000"/>
                </a:solidFill>
              </a:rPr>
              <a:t> (modified sebaceous glands)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Ciliary glands</a:t>
            </a:r>
            <a:r>
              <a:rPr lang="en-US" smtClean="0"/>
              <a:t> lie between the hair follicles (sweat and sebaceous glands)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pPr eaLnBrk="1" hangingPunct="1"/>
            <a:r>
              <a:rPr lang="en-US" smtClean="0"/>
              <a:t>Palpebrae (Eyelids)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15.1b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2432" t="2087" r="3276" b="5441"/>
          <a:stretch>
            <a:fillRect/>
          </a:stretch>
        </p:blipFill>
        <p:spPr bwMode="auto">
          <a:xfrm>
            <a:off x="2351088" y="914400"/>
            <a:ext cx="43402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Conjunctiva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Transparent mucous membrane that: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Lines the eyelids as the </a:t>
            </a:r>
            <a:r>
              <a:rPr lang="en-US" b="1" smtClean="0">
                <a:solidFill>
                  <a:srgbClr val="0000FF"/>
                </a:solidFill>
              </a:rPr>
              <a:t>palpebral conjunctiva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Covers the whites of the eyes as the </a:t>
            </a:r>
            <a:r>
              <a:rPr lang="en-US" b="1" smtClean="0">
                <a:solidFill>
                  <a:srgbClr val="0000FF"/>
                </a:solidFill>
              </a:rPr>
              <a:t>ocular or bulbar conjunctiva</a:t>
            </a:r>
          </a:p>
          <a:p>
            <a:pPr lvl="1" eaLnBrk="1" hangingPunct="1"/>
            <a:r>
              <a:rPr lang="en-US" smtClean="0"/>
              <a:t>Lubricates and protects the eye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1861</Words>
  <Application>Microsoft Office PowerPoint</Application>
  <PresentationFormat>On-screen Show (4:3)</PresentationFormat>
  <Paragraphs>307</Paragraphs>
  <Slides>66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Slide 2</vt:lpstr>
      <vt:lpstr>Eye and Associated Structures</vt:lpstr>
      <vt:lpstr>Eyebrows</vt:lpstr>
      <vt:lpstr>Palpebrae (Eyelids)</vt:lpstr>
      <vt:lpstr>Palpebrae (Eyelids)</vt:lpstr>
      <vt:lpstr>Palpebrae (Eyelids)</vt:lpstr>
      <vt:lpstr>Palpebrae (Eyelids)</vt:lpstr>
      <vt:lpstr>Conjunctiva</vt:lpstr>
      <vt:lpstr>Lacrimal Apparatus</vt:lpstr>
      <vt:lpstr>Lacrimal Apparatus</vt:lpstr>
      <vt:lpstr>Lacrimal Apparatus</vt:lpstr>
      <vt:lpstr>Extrinsic Eye Muscles</vt:lpstr>
      <vt:lpstr>Structure of the Eyeball</vt:lpstr>
      <vt:lpstr>Structure of the Eyeball</vt:lpstr>
      <vt:lpstr>Fibrous Tunic</vt:lpstr>
      <vt:lpstr>Vascular Tunic  or Uvea</vt:lpstr>
      <vt:lpstr>Vascular Tunic or Uvea</vt:lpstr>
      <vt:lpstr>Vascular Tunic: Iris</vt:lpstr>
      <vt:lpstr>Pupil Dilation and Constriction</vt:lpstr>
      <vt:lpstr>Sensory Tunic: Retina</vt:lpstr>
      <vt:lpstr>Sensory Tunic: Retina</vt:lpstr>
      <vt:lpstr>The Retina: Ganglion Cells and the Optic Disc</vt:lpstr>
      <vt:lpstr>The Retina: Ganglion Cells and the Optic Disc</vt:lpstr>
      <vt:lpstr>The Retina: Photoreceptors</vt:lpstr>
      <vt:lpstr>Blood Supply to the Retina</vt:lpstr>
      <vt:lpstr>Slide 27</vt:lpstr>
      <vt:lpstr>Inner Chambers and Fluids</vt:lpstr>
      <vt:lpstr>Inner Chambers and Fluids</vt:lpstr>
      <vt:lpstr>Anterior Segment</vt:lpstr>
      <vt:lpstr>Anterior Segment</vt:lpstr>
      <vt:lpstr>Lens</vt:lpstr>
      <vt:lpstr>Lens</vt:lpstr>
      <vt:lpstr>Light</vt:lpstr>
      <vt:lpstr>Light</vt:lpstr>
      <vt:lpstr>Refraction and Lenses</vt:lpstr>
      <vt:lpstr>Refraction and Lenses</vt:lpstr>
      <vt:lpstr>Focusing Light on the Retina</vt:lpstr>
      <vt:lpstr>Focusing for Distant Vision</vt:lpstr>
      <vt:lpstr>Focusing for Distant Vision</vt:lpstr>
      <vt:lpstr>Focusing for Close Vision</vt:lpstr>
      <vt:lpstr>Focusing for Close Vision</vt:lpstr>
      <vt:lpstr>Problems of Refraction</vt:lpstr>
      <vt:lpstr>Problems of Refraction</vt:lpstr>
      <vt:lpstr> Photoreception  </vt:lpstr>
      <vt:lpstr>Slide 46</vt:lpstr>
      <vt:lpstr>Rods</vt:lpstr>
      <vt:lpstr>Cones</vt:lpstr>
      <vt:lpstr>Chemistry of Visual Pigments</vt:lpstr>
      <vt:lpstr>Excitation of Rods</vt:lpstr>
      <vt:lpstr>Excitation of Rods</vt:lpstr>
      <vt:lpstr>  Photoreception</vt:lpstr>
      <vt:lpstr>  Photoreception</vt:lpstr>
      <vt:lpstr>Bleaching and Regeneration of Visual Pigments</vt:lpstr>
      <vt:lpstr>Phototransduction</vt:lpstr>
      <vt:lpstr>Signal Transmission in the Retina</vt:lpstr>
      <vt:lpstr>Signal Transmission</vt:lpstr>
      <vt:lpstr>Excitation of Cones</vt:lpstr>
      <vt:lpstr>Light Adaptation</vt:lpstr>
      <vt:lpstr>Dark Adaptation</vt:lpstr>
      <vt:lpstr>Visual Pathways</vt:lpstr>
      <vt:lpstr>Visual Pathways</vt:lpstr>
      <vt:lpstr>Visual Pathways</vt:lpstr>
      <vt:lpstr>Depth Perception</vt:lpstr>
      <vt:lpstr>Thalamic Processing</vt:lpstr>
      <vt:lpstr>Cortical Processing</vt:lpstr>
    </vt:vector>
  </TitlesOfParts>
  <Company>Frisco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techuser</dc:creator>
  <cp:lastModifiedBy>techuser</cp:lastModifiedBy>
  <cp:revision>1</cp:revision>
  <dcterms:created xsi:type="dcterms:W3CDTF">2012-01-31T14:08:26Z</dcterms:created>
  <dcterms:modified xsi:type="dcterms:W3CDTF">2012-01-31T14:09:13Z</dcterms:modified>
</cp:coreProperties>
</file>