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9D30-4703-4B5A-8078-EEB369BCA863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1F1F-3205-4EC4-BB1B-6DC6D61CB1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9D30-4703-4B5A-8078-EEB369BCA863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1F1F-3205-4EC4-BB1B-6DC6D61CB1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9D30-4703-4B5A-8078-EEB369BCA863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1F1F-3205-4EC4-BB1B-6DC6D61CB1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9D30-4703-4B5A-8078-EEB369BCA863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1F1F-3205-4EC4-BB1B-6DC6D61CB1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9D30-4703-4B5A-8078-EEB369BCA863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1F1F-3205-4EC4-BB1B-6DC6D61CB1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9D30-4703-4B5A-8078-EEB369BCA863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1F1F-3205-4EC4-BB1B-6DC6D61CB1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9D30-4703-4B5A-8078-EEB369BCA863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1F1F-3205-4EC4-BB1B-6DC6D61CB1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9D30-4703-4B5A-8078-EEB369BCA863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1F1F-3205-4EC4-BB1B-6DC6D61CB1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9D30-4703-4B5A-8078-EEB369BCA863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1F1F-3205-4EC4-BB1B-6DC6D61CB1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9D30-4703-4B5A-8078-EEB369BCA863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1F1F-3205-4EC4-BB1B-6DC6D61CB1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9D30-4703-4B5A-8078-EEB369BCA863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1F1F-3205-4EC4-BB1B-6DC6D61CB1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89D30-4703-4B5A-8078-EEB369BCA863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41F1F-3205-4EC4-BB1B-6DC6D61CB1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6600" b="1" smtClean="0"/>
              <a:t>V.  LANGUAGE OF ANATOMY</a:t>
            </a:r>
            <a:endParaRPr lang="en-US" sz="5400" smtClean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534400" cy="57150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4400" b="1" smtClean="0"/>
              <a:t>particles in constant motion because of kinetic energy</a:t>
            </a:r>
          </a:p>
          <a:p>
            <a:pPr>
              <a:defRPr/>
            </a:pPr>
            <a:r>
              <a:rPr lang="en-US" sz="4400" b="1" smtClean="0"/>
              <a:t>liquids &amp; gases, particles move randomly sometimes colliding with one another</a:t>
            </a:r>
          </a:p>
          <a:p>
            <a:pPr>
              <a:defRPr/>
            </a:pPr>
            <a:r>
              <a:rPr lang="en-US" sz="4400" b="1" smtClean="0"/>
              <a:t>reaction occurs when chemical bonds are formed, rearranged, or broken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b="1" smtClean="0"/>
              <a:t>A.  Chemical Equations</a:t>
            </a:r>
            <a:endParaRPr 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4800" b="1" smtClean="0"/>
              <a:t>reactants               products</a:t>
            </a:r>
            <a:endParaRPr lang="en-US" sz="4000" b="1" smtClean="0"/>
          </a:p>
        </p:txBody>
      </p:sp>
      <p:sp>
        <p:nvSpPr>
          <p:cNvPr id="48132" name="AutoShape 5"/>
          <p:cNvSpPr>
            <a:spLocks noChangeArrowheads="1"/>
          </p:cNvSpPr>
          <p:nvPr/>
        </p:nvSpPr>
        <p:spPr bwMode="auto">
          <a:xfrm>
            <a:off x="3810000" y="2133600"/>
            <a:ext cx="1676400" cy="368300"/>
          </a:xfrm>
          <a:prstGeom prst="rightArrow">
            <a:avLst>
              <a:gd name="adj1" fmla="val 50000"/>
              <a:gd name="adj2" fmla="val 22760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5400" b="1" smtClean="0"/>
              <a:t>B.  Patterns of Chemical Reactions</a:t>
            </a:r>
            <a:endParaRPr 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534400" cy="3810000"/>
          </a:xfrm>
        </p:spPr>
        <p:txBody>
          <a:bodyPr>
            <a:normAutofit fontScale="92500"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en-US" sz="4400" b="1" smtClean="0"/>
              <a:t>1.  </a:t>
            </a:r>
            <a:r>
              <a:rPr lang="en-US" sz="4400" b="1" smtClean="0">
                <a:solidFill>
                  <a:schemeClr val="tx2"/>
                </a:solidFill>
              </a:rPr>
              <a:t>synthesis or combination reaction</a:t>
            </a:r>
            <a:r>
              <a:rPr lang="en-US" sz="4400" b="1" smtClean="0"/>
              <a:t>	</a:t>
            </a:r>
            <a:endParaRPr lang="en-US" sz="4400" smtClean="0"/>
          </a:p>
          <a:p>
            <a:pPr>
              <a:buFont typeface="Monotype Sorts" pitchFamily="2" charset="2"/>
              <a:buNone/>
              <a:defRPr/>
            </a:pPr>
            <a:r>
              <a:rPr lang="en-US" sz="4400" smtClean="0"/>
              <a:t>		</a:t>
            </a:r>
            <a:r>
              <a:rPr lang="en-US" sz="4400" b="1" smtClean="0"/>
              <a:t>*A + B  -----&gt;   AB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4400" b="1" smtClean="0"/>
              <a:t>		*basis of constructive or anabolic activities - growth of body</a:t>
            </a:r>
          </a:p>
          <a:p>
            <a:pPr>
              <a:buFont typeface="Monotype Sorts" pitchFamily="2" charset="2"/>
              <a:buNone/>
              <a:defRPr/>
            </a:pPr>
            <a:endParaRPr lang="en-US" sz="4400" b="1" smtClean="0"/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3200400" y="3810000"/>
            <a:ext cx="1524000" cy="368300"/>
          </a:xfrm>
          <a:prstGeom prst="rightArrow">
            <a:avLst>
              <a:gd name="adj1" fmla="val 50000"/>
              <a:gd name="adj2" fmla="val 20691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5181600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en-US" sz="4800" b="1" smtClean="0"/>
              <a:t>2.  </a:t>
            </a:r>
            <a:r>
              <a:rPr lang="en-US" sz="4800" b="1" smtClean="0">
                <a:solidFill>
                  <a:schemeClr val="tx2"/>
                </a:solidFill>
              </a:rPr>
              <a:t>decomposition reaction</a:t>
            </a:r>
            <a:endParaRPr lang="en-US" sz="4800" b="1" smtClean="0"/>
          </a:p>
          <a:p>
            <a:pPr>
              <a:buFont typeface="Monotype Sorts" pitchFamily="2" charset="2"/>
              <a:buNone/>
              <a:defRPr/>
            </a:pPr>
            <a:r>
              <a:rPr lang="en-US" sz="4800" smtClean="0"/>
              <a:t>		</a:t>
            </a:r>
            <a:r>
              <a:rPr lang="en-US" sz="4800" b="1" smtClean="0"/>
              <a:t>*occurs when a molecule is 	broken down into smaller molecules or atoms 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3600" b="1" smtClean="0"/>
              <a:t>		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10600" cy="4876800"/>
          </a:xfrm>
        </p:spPr>
        <p:txBody>
          <a:bodyPr>
            <a:normAutofit lnSpcReduction="10000"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en-US" sz="4400" b="1" smtClean="0"/>
              <a:t>AB  -----&gt; A  +  B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4400" b="1" smtClean="0"/>
              <a:t>		*food is broken down for 			energy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4400" b="1" smtClean="0"/>
              <a:t>		*requires energy to break 			bond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4400" b="1" smtClean="0"/>
              <a:t>		*degradative or catabolic 			processes</a:t>
            </a:r>
            <a:endParaRPr lang="en-US" sz="4400" smtClean="0"/>
          </a:p>
          <a:p>
            <a:pPr>
              <a:defRPr/>
            </a:pPr>
            <a:endParaRPr lang="en-US" smtClean="0"/>
          </a:p>
        </p:txBody>
      </p:sp>
      <p:sp>
        <p:nvSpPr>
          <p:cNvPr id="51203" name="AutoShape 4"/>
          <p:cNvSpPr>
            <a:spLocks noChangeArrowheads="1"/>
          </p:cNvSpPr>
          <p:nvPr/>
        </p:nvSpPr>
        <p:spPr bwMode="auto">
          <a:xfrm>
            <a:off x="1295400" y="1295400"/>
            <a:ext cx="1447800" cy="304800"/>
          </a:xfrm>
          <a:prstGeom prst="rightArrow">
            <a:avLst>
              <a:gd name="adj1" fmla="val 66306"/>
              <a:gd name="adj2" fmla="val 12125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7772400" cy="5105400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en-US" smtClean="0"/>
              <a:t>	</a:t>
            </a:r>
            <a:r>
              <a:rPr lang="en-US" sz="4400" b="1" smtClean="0"/>
              <a:t>3. </a:t>
            </a:r>
            <a:r>
              <a:rPr lang="en-US" sz="4400" b="1" smtClean="0">
                <a:solidFill>
                  <a:schemeClr val="tx2"/>
                </a:solidFill>
              </a:rPr>
              <a:t>exchange or displacement reactions</a:t>
            </a:r>
            <a:r>
              <a:rPr lang="en-US" sz="4400" b="1" smtClean="0"/>
              <a:t> 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4400" b="1" smtClean="0"/>
              <a:t>		*bonds are made and broken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4400" b="1" smtClean="0"/>
              <a:t>		*AB  + C   ----&gt;     AC  +  B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4400" b="1" smtClean="0"/>
              <a:t>		*AB  + CD  -----&gt; AD  + CB</a:t>
            </a:r>
            <a:endParaRPr lang="en-US" sz="3600" b="1" smtClean="0"/>
          </a:p>
        </p:txBody>
      </p:sp>
      <p:sp>
        <p:nvSpPr>
          <p:cNvPr id="52227" name="AutoShape 4"/>
          <p:cNvSpPr>
            <a:spLocks noChangeArrowheads="1"/>
          </p:cNvSpPr>
          <p:nvPr/>
        </p:nvSpPr>
        <p:spPr bwMode="auto">
          <a:xfrm>
            <a:off x="4191000" y="3886200"/>
            <a:ext cx="1524000" cy="368300"/>
          </a:xfrm>
          <a:prstGeom prst="rightArrow">
            <a:avLst>
              <a:gd name="adj1" fmla="val 50000"/>
              <a:gd name="adj2" fmla="val 20691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8" name="AutoShape 5"/>
          <p:cNvSpPr>
            <a:spLocks noChangeArrowheads="1"/>
          </p:cNvSpPr>
          <p:nvPr/>
        </p:nvSpPr>
        <p:spPr bwMode="auto">
          <a:xfrm>
            <a:off x="4267200" y="4648200"/>
            <a:ext cx="1524000" cy="381000"/>
          </a:xfrm>
          <a:prstGeom prst="rightArrow">
            <a:avLst>
              <a:gd name="adj1" fmla="val 50000"/>
              <a:gd name="adj2" fmla="val 200019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en-US" sz="4400" b="1" smtClean="0"/>
              <a:t>4.  </a:t>
            </a:r>
            <a:r>
              <a:rPr lang="en-US" sz="4400" b="1" smtClean="0">
                <a:solidFill>
                  <a:schemeClr val="tx2"/>
                </a:solidFill>
              </a:rPr>
              <a:t>oxidation-reduction (redox) reactions</a:t>
            </a:r>
            <a:endParaRPr lang="en-US" sz="4400" b="1" smtClean="0"/>
          </a:p>
          <a:p>
            <a:pPr>
              <a:buFont typeface="Monotype Sorts" pitchFamily="2" charset="2"/>
              <a:buNone/>
              <a:defRPr/>
            </a:pPr>
            <a:r>
              <a:rPr lang="en-US" sz="4400" b="1" smtClean="0"/>
              <a:t>	*hybrid reactions that can be classified as both decomposition &amp; exchange</a:t>
            </a:r>
          </a:p>
          <a:p>
            <a:pPr>
              <a:defRPr/>
            </a:pPr>
            <a:endParaRPr lang="en-US" sz="4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914400"/>
          </a:xfrm>
        </p:spPr>
        <p:txBody>
          <a:bodyPr/>
          <a:lstStyle/>
          <a:p>
            <a:pPr>
              <a:defRPr/>
            </a:pPr>
            <a:r>
              <a:rPr lang="en-US" sz="4800" b="1" smtClean="0"/>
              <a:t>C.  Reversibility of Chemical Reactions</a:t>
            </a:r>
            <a:endParaRPr 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4400" b="1" smtClean="0"/>
              <a:t>indicated by a double arrow</a:t>
            </a:r>
          </a:p>
          <a:p>
            <a:pPr lvl="1">
              <a:defRPr/>
            </a:pPr>
            <a:r>
              <a:rPr lang="en-US" sz="4400" b="1" smtClean="0"/>
              <a:t>chemical equilibrium</a:t>
            </a:r>
          </a:p>
          <a:p>
            <a:pPr>
              <a:defRPr/>
            </a:pPr>
            <a:r>
              <a:rPr lang="en-US" sz="4400" b="1" smtClean="0"/>
              <a:t>arrows may differ in length, longer arrow indicates major direction of reaction</a:t>
            </a:r>
          </a:p>
        </p:txBody>
      </p:sp>
      <p:sp>
        <p:nvSpPr>
          <p:cNvPr id="54276" name="AutoShape 4"/>
          <p:cNvSpPr>
            <a:spLocks noChangeArrowheads="1"/>
          </p:cNvSpPr>
          <p:nvPr/>
        </p:nvSpPr>
        <p:spPr bwMode="auto">
          <a:xfrm>
            <a:off x="6858000" y="2743200"/>
            <a:ext cx="1130300" cy="215900"/>
          </a:xfrm>
          <a:prstGeom prst="rightArrow">
            <a:avLst>
              <a:gd name="adj1" fmla="val 50000"/>
              <a:gd name="adj2" fmla="val 261789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7" name="AutoShape 5"/>
          <p:cNvSpPr>
            <a:spLocks noChangeArrowheads="1"/>
          </p:cNvSpPr>
          <p:nvPr/>
        </p:nvSpPr>
        <p:spPr bwMode="auto">
          <a:xfrm flipH="1">
            <a:off x="6858000" y="3048000"/>
            <a:ext cx="1206500" cy="215900"/>
          </a:xfrm>
          <a:prstGeom prst="rightArrow">
            <a:avLst>
              <a:gd name="adj1" fmla="val 50000"/>
              <a:gd name="adj2" fmla="val 27943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AutoShape 6"/>
          <p:cNvSpPr>
            <a:spLocks noChangeArrowheads="1"/>
          </p:cNvSpPr>
          <p:nvPr/>
        </p:nvSpPr>
        <p:spPr bwMode="auto">
          <a:xfrm>
            <a:off x="6248400" y="4953000"/>
            <a:ext cx="1511300" cy="215900"/>
          </a:xfrm>
          <a:prstGeom prst="rightArrow">
            <a:avLst>
              <a:gd name="adj1" fmla="val 50000"/>
              <a:gd name="adj2" fmla="val 35003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AutoShape 7"/>
          <p:cNvSpPr>
            <a:spLocks noChangeArrowheads="1"/>
          </p:cNvSpPr>
          <p:nvPr/>
        </p:nvSpPr>
        <p:spPr bwMode="auto">
          <a:xfrm flipH="1">
            <a:off x="6324600" y="5257800"/>
            <a:ext cx="977900" cy="215900"/>
          </a:xfrm>
          <a:prstGeom prst="rightArrow">
            <a:avLst>
              <a:gd name="adj1" fmla="val 50000"/>
              <a:gd name="adj2" fmla="val 22649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D.  Factors Influencing Rate of Chemical Reactions</a:t>
            </a:r>
            <a:endParaRPr lang="en-US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343400"/>
          </a:xfrm>
        </p:spPr>
        <p:txBody>
          <a:bodyPr/>
          <a:lstStyle/>
          <a:p>
            <a:pPr>
              <a:defRPr/>
            </a:pPr>
            <a:r>
              <a:rPr lang="en-US" sz="4400" b="1" smtClean="0"/>
              <a:t>particles must collide with enough force and proper alignment to overcome repulsion of their electrons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4400" b="1" smtClean="0"/>
              <a:t>		1.  temperature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4400" b="1" smtClean="0"/>
              <a:t>		2.  particle size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4400" b="1" smtClean="0"/>
              <a:t>		3.  concentration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86800" cy="5410200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en-US" sz="4400" b="1" smtClean="0"/>
              <a:t>4.  </a:t>
            </a:r>
            <a:r>
              <a:rPr lang="en-US" sz="4400" b="1" smtClean="0">
                <a:solidFill>
                  <a:schemeClr val="tx2"/>
                </a:solidFill>
              </a:rPr>
              <a:t>catalysts</a:t>
            </a:r>
            <a:endParaRPr lang="en-US" sz="440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4400" b="1" smtClean="0"/>
              <a:t>substances that increase the rate of reactions without themselves becoming chemically changed or part of product</a:t>
            </a:r>
          </a:p>
          <a:p>
            <a:pPr lvl="1">
              <a:defRPr/>
            </a:pPr>
            <a:r>
              <a:rPr lang="en-US" sz="4400" b="1" smtClean="0"/>
              <a:t>enzymes:  proteins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800" b="1" smtClean="0"/>
              <a:t>A.  Anatomical Position &amp; Directional Terms</a:t>
            </a:r>
            <a:endParaRPr lang="en-US" sz="48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4343400" cy="4648200"/>
          </a:xfrm>
          <a:noFill/>
        </p:spPr>
        <p:txBody>
          <a:bodyPr/>
          <a:lstStyle/>
          <a:p>
            <a:r>
              <a:rPr lang="en-US" smtClean="0">
                <a:effectLst/>
              </a:rPr>
              <a:t>anatomical position:  body erect, feet together</a:t>
            </a:r>
          </a:p>
          <a:p>
            <a:pPr lvl="1"/>
            <a:r>
              <a:rPr lang="en-US" sz="3200" smtClean="0">
                <a:effectLst/>
              </a:rPr>
              <a:t>palms face forward</a:t>
            </a:r>
          </a:p>
          <a:p>
            <a:pPr lvl="1"/>
            <a:r>
              <a:rPr lang="en-US" sz="3200" smtClean="0">
                <a:effectLst/>
              </a:rPr>
              <a:t>thumbs point away from body</a:t>
            </a:r>
          </a:p>
          <a:p>
            <a:pPr lvl="1"/>
            <a:r>
              <a:rPr lang="en-US" sz="3200" smtClean="0">
                <a:effectLst/>
              </a:rPr>
              <a:t>standard reference point 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 l="24144" t="2368" r="17885" b="4169"/>
          <a:stretch>
            <a:fillRect/>
          </a:stretch>
        </p:blipFill>
        <p:spPr bwMode="auto">
          <a:xfrm>
            <a:off x="5867400" y="1600200"/>
            <a:ext cx="2054225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smtClean="0"/>
              <a:t>VII.  ORGANIC COMPOUNDS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3000" smtClean="0">
                <a:effectLst/>
                <a:sym typeface="Wingdings" charset="2"/>
              </a:rPr>
              <a:t>Contain carbon</a:t>
            </a:r>
          </a:p>
          <a:p>
            <a:pPr lvl="1"/>
            <a:r>
              <a:rPr lang="en-US" sz="3000" smtClean="0">
                <a:effectLst/>
                <a:sym typeface="Wingdings" charset="2"/>
              </a:rPr>
              <a:t>Most are covalently bonded</a:t>
            </a:r>
            <a:endParaRPr lang="en-US" sz="3000" smtClean="0">
              <a:effectLst/>
            </a:endParaRPr>
          </a:p>
          <a:p>
            <a:r>
              <a:rPr lang="en-US" smtClean="0">
                <a:effectLst/>
              </a:rPr>
              <a:t>ATP</a:t>
            </a:r>
          </a:p>
          <a:p>
            <a:r>
              <a:rPr lang="en-US" smtClean="0">
                <a:effectLst/>
              </a:rPr>
              <a:t>CARBOHYDRATES</a:t>
            </a:r>
          </a:p>
          <a:p>
            <a:r>
              <a:rPr lang="en-US" smtClean="0">
                <a:effectLst/>
              </a:rPr>
              <a:t>LIPIDS</a:t>
            </a:r>
          </a:p>
          <a:p>
            <a:r>
              <a:rPr lang="en-US" smtClean="0">
                <a:effectLst/>
              </a:rPr>
              <a:t>PROTEINS</a:t>
            </a:r>
          </a:p>
          <a:p>
            <a:r>
              <a:rPr lang="en-US" smtClean="0">
                <a:effectLst/>
              </a:rPr>
              <a:t>NUCLEIC ACIDS</a:t>
            </a:r>
          </a:p>
          <a:p>
            <a:pPr>
              <a:buFont typeface="Monotype Sorts" pitchFamily="2" charset="2"/>
              <a:buNone/>
            </a:pPr>
            <a:endParaRPr lang="en-US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74725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Adenosine Triphosphate</a:t>
            </a:r>
            <a:endParaRPr lang="en-US" sz="48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4114800" cy="4419600"/>
          </a:xfrm>
          <a:noFill/>
        </p:spPr>
        <p:txBody>
          <a:bodyPr/>
          <a:lstStyle/>
          <a:p>
            <a:r>
              <a:rPr lang="en-US" sz="3000" smtClean="0">
                <a:effectLst/>
              </a:rPr>
              <a:t>ATP</a:t>
            </a:r>
          </a:p>
          <a:p>
            <a:r>
              <a:rPr lang="en-US" sz="3000" smtClean="0">
                <a:effectLst/>
              </a:rPr>
              <a:t>energy stored as small “packets” in bonds of ATP</a:t>
            </a:r>
          </a:p>
          <a:p>
            <a:r>
              <a:rPr lang="en-US" sz="3000" smtClean="0">
                <a:effectLst/>
              </a:rPr>
              <a:t>breaking the high energy phosphate bonds releases energy for cellular events</a:t>
            </a:r>
          </a:p>
          <a:p>
            <a:endParaRPr lang="en-US" sz="3000" smtClean="0">
              <a:effectLst/>
            </a:endParaRP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 cstate="print"/>
          <a:srcRect l="2461" t="2626" r="2461" b="8391"/>
          <a:stretch>
            <a:fillRect/>
          </a:stretch>
        </p:blipFill>
        <p:spPr bwMode="auto">
          <a:xfrm>
            <a:off x="3962400" y="1447800"/>
            <a:ext cx="5181600" cy="4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Called energy currency molecule</a:t>
            </a:r>
            <a:endParaRPr lang="en-US" sz="400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4400" b="1" smtClean="0"/>
              <a:t>easy to store</a:t>
            </a:r>
          </a:p>
          <a:p>
            <a:pPr>
              <a:defRPr/>
            </a:pPr>
            <a:r>
              <a:rPr lang="en-US" sz="4400" b="1" smtClean="0"/>
              <a:t>releases just right amount of energy - not excessive</a:t>
            </a:r>
          </a:p>
          <a:p>
            <a:pPr>
              <a:defRPr/>
            </a:pPr>
            <a:r>
              <a:rPr lang="en-US" sz="4400" b="1" smtClean="0"/>
              <a:t>single system that can be used by all cells in body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4613"/>
          </a:xfrm>
        </p:spPr>
        <p:txBody>
          <a:bodyPr/>
          <a:lstStyle/>
          <a:p>
            <a:pPr>
              <a:defRPr/>
            </a:pPr>
            <a:endParaRPr lang="en-US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81000"/>
            <a:ext cx="7772400" cy="5029200"/>
          </a:xfrm>
        </p:spPr>
        <p:txBody>
          <a:bodyPr/>
          <a:lstStyle/>
          <a:p>
            <a:pPr>
              <a:defRPr/>
            </a:pPr>
            <a:r>
              <a:rPr lang="en-US" sz="4400" b="1" smtClean="0"/>
              <a:t>ADP:  adenosine diphosphate</a:t>
            </a:r>
          </a:p>
          <a:p>
            <a:pPr>
              <a:defRPr/>
            </a:pPr>
            <a:endParaRPr lang="en-US" b="1" smtClean="0"/>
          </a:p>
          <a:p>
            <a:pPr>
              <a:buFont typeface="Monotype Sorts" pitchFamily="2" charset="2"/>
              <a:buNone/>
              <a:defRPr/>
            </a:pPr>
            <a:r>
              <a:rPr lang="en-US" b="1" smtClean="0"/>
              <a:t>            </a:t>
            </a:r>
            <a:endParaRPr lang="en-US" sz="2800" b="1" smtClean="0"/>
          </a:p>
          <a:p>
            <a:pPr>
              <a:buFont typeface="Monotype Sorts" pitchFamily="2" charset="2"/>
              <a:buNone/>
              <a:defRPr/>
            </a:pPr>
            <a:endParaRPr lang="en-US" b="1" smtClean="0"/>
          </a:p>
          <a:p>
            <a:pPr>
              <a:buFont typeface="Monotype Sorts" pitchFamily="2" charset="2"/>
              <a:buNone/>
              <a:defRPr/>
            </a:pPr>
            <a:r>
              <a:rPr lang="en-US" sz="4000" b="1" smtClean="0"/>
              <a:t>ATP               ADP  +  P</a:t>
            </a:r>
            <a:r>
              <a:rPr lang="en-US" sz="4000" b="1" baseline="-25000" smtClean="0"/>
              <a:t>i</a:t>
            </a:r>
            <a:r>
              <a:rPr lang="en-US" sz="4000" b="1" smtClean="0"/>
              <a:t>  +  energy</a:t>
            </a:r>
          </a:p>
          <a:p>
            <a:pPr>
              <a:buFont typeface="Monotype Sorts" pitchFamily="2" charset="2"/>
              <a:buNone/>
              <a:defRPr/>
            </a:pPr>
            <a:endParaRPr lang="en-US" sz="4000" b="1" smtClean="0"/>
          </a:p>
          <a:p>
            <a:pPr>
              <a:buFont typeface="Monotype Sorts" pitchFamily="2" charset="2"/>
              <a:buNone/>
              <a:defRPr/>
            </a:pPr>
            <a:endParaRPr lang="en-US" b="1" smtClean="0"/>
          </a:p>
          <a:p>
            <a:pPr>
              <a:buFont typeface="Monotype Sorts" pitchFamily="2" charset="2"/>
              <a:buNone/>
              <a:defRPr/>
            </a:pPr>
            <a:endParaRPr lang="en-US" b="1" smtClean="0"/>
          </a:p>
          <a:p>
            <a:pPr>
              <a:buFont typeface="Monotype Sorts" pitchFamily="2" charset="2"/>
              <a:buNone/>
              <a:defRPr/>
            </a:pPr>
            <a:r>
              <a:rPr lang="en-US" sz="4000" b="1" smtClean="0"/>
              <a:t>P</a:t>
            </a:r>
            <a:r>
              <a:rPr lang="en-US" sz="4000" b="1" baseline="-25000" smtClean="0"/>
              <a:t>i</a:t>
            </a:r>
            <a:r>
              <a:rPr lang="en-US" sz="4000" b="1" smtClean="0"/>
              <a:t>:  inorganic phosphate group</a:t>
            </a:r>
            <a:endParaRPr lang="en-US" sz="3600" b="1" smtClean="0"/>
          </a:p>
          <a:p>
            <a:pPr>
              <a:buFont typeface="Monotype Sorts" pitchFamily="2" charset="2"/>
              <a:buNone/>
              <a:defRPr/>
            </a:pPr>
            <a:r>
              <a:rPr lang="en-US" b="1" smtClean="0"/>
              <a:t>		</a:t>
            </a:r>
          </a:p>
        </p:txBody>
      </p:sp>
      <p:sp>
        <p:nvSpPr>
          <p:cNvPr id="60420" name="AutoShape 4"/>
          <p:cNvSpPr>
            <a:spLocks noChangeArrowheads="1"/>
          </p:cNvSpPr>
          <p:nvPr/>
        </p:nvSpPr>
        <p:spPr bwMode="auto">
          <a:xfrm>
            <a:off x="1981200" y="3124200"/>
            <a:ext cx="1282700" cy="139700"/>
          </a:xfrm>
          <a:prstGeom prst="rightArrow">
            <a:avLst>
              <a:gd name="adj1" fmla="val 50000"/>
              <a:gd name="adj2" fmla="val 47039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AutoShape 5"/>
          <p:cNvSpPr>
            <a:spLocks noChangeArrowheads="1"/>
          </p:cNvSpPr>
          <p:nvPr/>
        </p:nvSpPr>
        <p:spPr bwMode="auto">
          <a:xfrm flipH="1">
            <a:off x="1905000" y="3352800"/>
            <a:ext cx="1358900" cy="139700"/>
          </a:xfrm>
          <a:prstGeom prst="rightArrow">
            <a:avLst>
              <a:gd name="adj1" fmla="val 50000"/>
              <a:gd name="adj2" fmla="val 486409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2" name="Oval 6"/>
          <p:cNvSpPr>
            <a:spLocks noChangeArrowheads="1"/>
          </p:cNvSpPr>
          <p:nvPr/>
        </p:nvSpPr>
        <p:spPr bwMode="auto">
          <a:xfrm>
            <a:off x="2057400" y="1524000"/>
            <a:ext cx="901700" cy="673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ctr">
              <a:spcBef>
                <a:spcPct val="20000"/>
              </a:spcBef>
            </a:pPr>
            <a:r>
              <a:rPr lang="en-US" sz="2800">
                <a:latin typeface="Book Antiqua" pitchFamily="18" charset="0"/>
              </a:rPr>
              <a:t>H</a:t>
            </a:r>
            <a:r>
              <a:rPr lang="en-US" sz="2800" baseline="-25000">
                <a:latin typeface="Book Antiqua" pitchFamily="18" charset="0"/>
              </a:rPr>
              <a:t>2</a:t>
            </a:r>
            <a:r>
              <a:rPr lang="en-US" sz="2800">
                <a:latin typeface="Book Antiqua" pitchFamily="18" charset="0"/>
              </a:rPr>
              <a:t>O</a:t>
            </a:r>
          </a:p>
        </p:txBody>
      </p:sp>
      <p:sp>
        <p:nvSpPr>
          <p:cNvPr id="60423" name="Oval 7"/>
          <p:cNvSpPr>
            <a:spLocks noChangeArrowheads="1"/>
          </p:cNvSpPr>
          <p:nvPr/>
        </p:nvSpPr>
        <p:spPr bwMode="auto">
          <a:xfrm>
            <a:off x="2209800" y="4495800"/>
            <a:ext cx="977900" cy="673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ctr">
              <a:spcBef>
                <a:spcPct val="20000"/>
              </a:spcBef>
            </a:pPr>
            <a:r>
              <a:rPr lang="en-US" sz="2800">
                <a:latin typeface="Book Antiqua" pitchFamily="18" charset="0"/>
              </a:rPr>
              <a:t>H</a:t>
            </a:r>
            <a:r>
              <a:rPr lang="en-US" sz="2800" baseline="-25000">
                <a:latin typeface="Book Antiqua" pitchFamily="18" charset="0"/>
              </a:rPr>
              <a:t>2</a:t>
            </a:r>
            <a:r>
              <a:rPr lang="en-US" sz="2800">
                <a:latin typeface="Book Antiqua" pitchFamily="18" charset="0"/>
              </a:rPr>
              <a:t>O</a:t>
            </a:r>
          </a:p>
        </p:txBody>
      </p:sp>
      <p:sp>
        <p:nvSpPr>
          <p:cNvPr id="60424" name="AutoShape 8"/>
          <p:cNvSpPr>
            <a:spLocks noChangeArrowheads="1"/>
          </p:cNvSpPr>
          <p:nvPr/>
        </p:nvSpPr>
        <p:spPr bwMode="auto">
          <a:xfrm rot="16200000" flipH="1">
            <a:off x="2133600" y="2590800"/>
            <a:ext cx="596900" cy="139700"/>
          </a:xfrm>
          <a:prstGeom prst="rightArrow">
            <a:avLst>
              <a:gd name="adj1" fmla="val 50000"/>
              <a:gd name="adj2" fmla="val 21365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5" name="AutoShape 9"/>
          <p:cNvSpPr>
            <a:spLocks noChangeArrowheads="1"/>
          </p:cNvSpPr>
          <p:nvPr/>
        </p:nvSpPr>
        <p:spPr bwMode="auto">
          <a:xfrm rot="16200000" flipH="1">
            <a:off x="2247900" y="3924300"/>
            <a:ext cx="673100" cy="139700"/>
          </a:xfrm>
          <a:prstGeom prst="rightArrow">
            <a:avLst>
              <a:gd name="adj1" fmla="val 50000"/>
              <a:gd name="adj2" fmla="val 24093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CARBOHYDRATES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724400"/>
          </a:xfrm>
        </p:spPr>
        <p:txBody>
          <a:bodyPr/>
          <a:lstStyle/>
          <a:p>
            <a:pPr lvl="1">
              <a:buFontTx/>
              <a:buNone/>
            </a:pPr>
            <a:r>
              <a:rPr lang="en-US" sz="3200" smtClean="0">
                <a:effectLst/>
                <a:sym typeface="Wingdings" charset="2"/>
              </a:rPr>
              <a:t> - Include sugars and starches</a:t>
            </a:r>
          </a:p>
          <a:p>
            <a:pPr lvl="1">
              <a:buFontTx/>
              <a:buNone/>
            </a:pPr>
            <a:r>
              <a:rPr lang="en-US" sz="3200" smtClean="0">
                <a:effectLst/>
                <a:sym typeface="Wingdings" charset="2"/>
              </a:rPr>
              <a:t> - Classified according to size</a:t>
            </a:r>
          </a:p>
          <a:p>
            <a:pPr lvl="2"/>
            <a:r>
              <a:rPr lang="en-US" sz="3000" smtClean="0">
                <a:effectLst/>
                <a:sym typeface="Wingdings" charset="2"/>
              </a:rPr>
              <a:t>Monosaccharides</a:t>
            </a:r>
          </a:p>
          <a:p>
            <a:pPr lvl="2"/>
            <a:endParaRPr lang="en-US" sz="3000" smtClean="0">
              <a:effectLst/>
              <a:sym typeface="Wingdings" charset="2"/>
            </a:endParaRPr>
          </a:p>
          <a:p>
            <a:pPr lvl="2"/>
            <a:r>
              <a:rPr lang="en-US" sz="3000" smtClean="0">
                <a:effectLst/>
                <a:sym typeface="Wingdings" charset="2"/>
              </a:rPr>
              <a:t>Disaccharides</a:t>
            </a:r>
          </a:p>
          <a:p>
            <a:pPr lvl="2"/>
            <a:endParaRPr lang="en-US" sz="3000" smtClean="0">
              <a:effectLst/>
              <a:sym typeface="Wingdings" charset="2"/>
            </a:endParaRPr>
          </a:p>
          <a:p>
            <a:pPr lvl="2"/>
            <a:r>
              <a:rPr lang="en-US" sz="3000" smtClean="0">
                <a:effectLst/>
                <a:sym typeface="Wingdings" charset="2"/>
              </a:rPr>
              <a:t>Polysaccharides</a:t>
            </a:r>
          </a:p>
          <a:p>
            <a:endParaRPr lang="en-US" sz="300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Carbohydrates continued</a:t>
            </a:r>
          </a:p>
        </p:txBody>
      </p:sp>
      <p:pic>
        <p:nvPicPr>
          <p:cNvPr id="7270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 l="23750" b="61250"/>
          <a:stretch>
            <a:fillRect/>
          </a:stretch>
        </p:blipFill>
        <p:spPr>
          <a:xfrm>
            <a:off x="1066800" y="1981200"/>
            <a:ext cx="6705600" cy="1905000"/>
          </a:xfrm>
          <a:noFill/>
        </p:spPr>
      </p:pic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2" cstate="print"/>
          <a:srcRect t="38750" r="2750" b="6876"/>
          <a:stretch>
            <a:fillRect/>
          </a:stretch>
        </p:blipFill>
        <p:spPr bwMode="auto">
          <a:xfrm>
            <a:off x="203200" y="4359275"/>
            <a:ext cx="87884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19200"/>
          </a:xfrm>
        </p:spPr>
        <p:txBody>
          <a:bodyPr/>
          <a:lstStyle/>
          <a:p>
            <a:pPr>
              <a:defRPr/>
            </a:pPr>
            <a:r>
              <a:rPr lang="en-US" smtClean="0"/>
              <a:t>LIPIDS	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344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mtClean="0">
                <a:effectLst/>
              </a:rPr>
              <a:t>Insoluble in water</a:t>
            </a:r>
          </a:p>
          <a:p>
            <a:pPr>
              <a:lnSpc>
                <a:spcPct val="80000"/>
              </a:lnSpc>
            </a:pPr>
            <a:r>
              <a:rPr lang="en-US" smtClean="0">
                <a:effectLst/>
              </a:rPr>
              <a:t>Common lipids in the human body</a:t>
            </a:r>
          </a:p>
          <a:p>
            <a:pPr lvl="1">
              <a:lnSpc>
                <a:spcPct val="80000"/>
              </a:lnSpc>
            </a:pPr>
            <a:r>
              <a:rPr lang="en-US" sz="3000" smtClean="0">
                <a:effectLst/>
                <a:sym typeface="Wingdings" charset="2"/>
              </a:rPr>
              <a:t>Neutral fats (triglycerides)</a:t>
            </a:r>
          </a:p>
          <a:p>
            <a:pPr lvl="2">
              <a:lnSpc>
                <a:spcPct val="80000"/>
              </a:lnSpc>
            </a:pPr>
            <a:r>
              <a:rPr lang="en-US" sz="3000" smtClean="0">
                <a:effectLst/>
                <a:sym typeface="Wingdings" charset="2"/>
              </a:rPr>
              <a:t>Found in fat deposits</a:t>
            </a:r>
          </a:p>
          <a:p>
            <a:pPr lvl="2">
              <a:lnSpc>
                <a:spcPct val="80000"/>
              </a:lnSpc>
            </a:pPr>
            <a:r>
              <a:rPr lang="en-US" sz="3000" smtClean="0">
                <a:effectLst/>
                <a:sym typeface="Wingdings" charset="2"/>
              </a:rPr>
              <a:t>Composed of fatty acids and glycerol</a:t>
            </a:r>
          </a:p>
          <a:p>
            <a:pPr lvl="2">
              <a:lnSpc>
                <a:spcPct val="80000"/>
              </a:lnSpc>
            </a:pPr>
            <a:r>
              <a:rPr lang="en-US" sz="3000" smtClean="0">
                <a:effectLst/>
                <a:sym typeface="Wingdings" charset="2"/>
              </a:rPr>
              <a:t>Source of stored energy</a:t>
            </a:r>
          </a:p>
          <a:p>
            <a:pPr lvl="1">
              <a:lnSpc>
                <a:spcPct val="80000"/>
              </a:lnSpc>
            </a:pPr>
            <a:r>
              <a:rPr lang="en-US" sz="3000" smtClean="0">
                <a:effectLst/>
                <a:sym typeface="Wingdings" charset="2"/>
              </a:rPr>
              <a:t>Phospholipids</a:t>
            </a:r>
          </a:p>
          <a:p>
            <a:pPr lvl="2">
              <a:lnSpc>
                <a:spcPct val="80000"/>
              </a:lnSpc>
            </a:pPr>
            <a:r>
              <a:rPr lang="en-US" sz="3000" smtClean="0">
                <a:effectLst/>
                <a:sym typeface="Wingdings" charset="2"/>
              </a:rPr>
              <a:t>Form cell membranes</a:t>
            </a:r>
          </a:p>
          <a:p>
            <a:pPr lvl="1">
              <a:lnSpc>
                <a:spcPct val="80000"/>
              </a:lnSpc>
            </a:pPr>
            <a:r>
              <a:rPr lang="en-US" sz="3000" smtClean="0">
                <a:effectLst/>
                <a:sym typeface="Wingdings" charset="2"/>
              </a:rPr>
              <a:t>Steroids</a:t>
            </a:r>
          </a:p>
          <a:p>
            <a:pPr lvl="2">
              <a:lnSpc>
                <a:spcPct val="80000"/>
              </a:lnSpc>
            </a:pPr>
            <a:r>
              <a:rPr lang="en-US" sz="3000" smtClean="0">
                <a:effectLst/>
                <a:sym typeface="Wingdings" charset="2"/>
              </a:rPr>
              <a:t>Include cholesterol – Used to build bile salts, vitamin D, and some hormones</a:t>
            </a:r>
          </a:p>
          <a:p>
            <a:pPr>
              <a:lnSpc>
                <a:spcPct val="80000"/>
              </a:lnSpc>
            </a:pPr>
            <a:endParaRPr lang="en-US" sz="300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LIPIDS Cont.</a:t>
            </a:r>
          </a:p>
        </p:txBody>
      </p:sp>
      <p:pic>
        <p:nvPicPr>
          <p:cNvPr id="7475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 b="4265"/>
          <a:stretch>
            <a:fillRect/>
          </a:stretch>
        </p:blipFill>
        <p:spPr>
          <a:xfrm>
            <a:off x="914400" y="1423988"/>
            <a:ext cx="7543800" cy="5197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LIPIDS Continued</a:t>
            </a:r>
          </a:p>
        </p:txBody>
      </p:sp>
      <p:pic>
        <p:nvPicPr>
          <p:cNvPr id="7578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 b="3941"/>
          <a:stretch>
            <a:fillRect/>
          </a:stretch>
        </p:blipFill>
        <p:spPr>
          <a:xfrm>
            <a:off x="1157288" y="1828800"/>
            <a:ext cx="6829425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PROTEINS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05400"/>
          </a:xfrm>
        </p:spPr>
        <p:txBody>
          <a:bodyPr/>
          <a:lstStyle/>
          <a:p>
            <a:r>
              <a:rPr lang="en-US" smtClean="0">
                <a:effectLst/>
                <a:sym typeface="Wingdings" charset="2"/>
              </a:rPr>
              <a:t>Made of amino acids</a:t>
            </a:r>
          </a:p>
          <a:p>
            <a:pPr lvl="1"/>
            <a:r>
              <a:rPr lang="en-US" smtClean="0">
                <a:effectLst/>
              </a:rPr>
              <a:t>Account for over half of the body’s organic matter</a:t>
            </a:r>
          </a:p>
          <a:p>
            <a:pPr lvl="2"/>
            <a:r>
              <a:rPr lang="en-US" smtClean="0">
                <a:effectLst/>
                <a:sym typeface="Wingdings" charset="2"/>
              </a:rPr>
              <a:t>Provides for construction materials for body tissues</a:t>
            </a:r>
          </a:p>
          <a:p>
            <a:pPr lvl="2"/>
            <a:r>
              <a:rPr lang="en-US" smtClean="0">
                <a:effectLst/>
                <a:sym typeface="Wingdings" charset="2"/>
              </a:rPr>
              <a:t>Plays a vital role in cell function</a:t>
            </a:r>
          </a:p>
          <a:p>
            <a:pPr lvl="1"/>
            <a:r>
              <a:rPr lang="en-US" smtClean="0">
                <a:effectLst/>
              </a:rPr>
              <a:t>Act as enzymes, hormones, and antibodies</a:t>
            </a:r>
          </a:p>
          <a:p>
            <a:r>
              <a:rPr lang="en-US" smtClean="0">
                <a:effectLst/>
                <a:sym typeface="Wingdings" charset="2"/>
              </a:rPr>
              <a:t>Enzymes</a:t>
            </a:r>
          </a:p>
          <a:p>
            <a:pPr>
              <a:buFont typeface="Monotype Sorts" pitchFamily="2" charset="2"/>
              <a:buNone/>
            </a:pPr>
            <a:r>
              <a:rPr lang="en-US" smtClean="0">
                <a:effectLst/>
              </a:rPr>
              <a:t>	- Act as biological catalysts</a:t>
            </a:r>
          </a:p>
          <a:p>
            <a:pPr>
              <a:buFont typeface="Monotype Sorts" pitchFamily="2" charset="2"/>
              <a:buNone/>
            </a:pPr>
            <a:r>
              <a:rPr lang="en-US" smtClean="0">
                <a:effectLst/>
              </a:rPr>
              <a:t>	- Increase the rate of chemical reactions</a:t>
            </a:r>
            <a:endParaRPr lang="en-US" smtClean="0">
              <a:effectLst/>
              <a:sym typeface="Wingdings" charset="2"/>
            </a:endParaRPr>
          </a:p>
          <a:p>
            <a:pPr>
              <a:buFont typeface="Monotype Sorts" pitchFamily="2" charset="2"/>
              <a:buNone/>
            </a:pPr>
            <a:endParaRPr lang="en-US" smtClean="0">
              <a:effectLst/>
              <a:sym typeface="Wingdings" charset="2"/>
            </a:endParaRPr>
          </a:p>
          <a:p>
            <a:endParaRPr lang="en-US" smtClean="0">
              <a:effectLst/>
              <a:sym typeface="Wingdings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1913"/>
            <a:ext cx="9144000" cy="6919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PROTIENS Continued	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Enzymes….</a:t>
            </a:r>
          </a:p>
          <a:p>
            <a:pPr>
              <a:buFont typeface="Monotype Sorts" pitchFamily="2" charset="2"/>
              <a:buNone/>
              <a:defRPr/>
            </a:pPr>
            <a:endParaRPr lang="en-US" smtClean="0"/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 cstate="print"/>
          <a:srcRect b="5280"/>
          <a:stretch>
            <a:fillRect/>
          </a:stretch>
        </p:blipFill>
        <p:spPr bwMode="auto">
          <a:xfrm>
            <a:off x="622300" y="3048000"/>
            <a:ext cx="7899400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NUCLEIC ACIDS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ffectLst/>
                <a:sym typeface="Wingdings" charset="2"/>
              </a:rPr>
              <a:t>Provide blueprint of life</a:t>
            </a:r>
          </a:p>
          <a:p>
            <a:r>
              <a:rPr lang="en-US" smtClean="0">
                <a:effectLst/>
                <a:sym typeface="Wingdings" charset="2"/>
              </a:rPr>
              <a:t>DNA and RNA</a:t>
            </a:r>
          </a:p>
          <a:p>
            <a:r>
              <a:rPr lang="en-US" smtClean="0">
                <a:effectLst/>
                <a:sym typeface="Wingdings" charset="2"/>
              </a:rPr>
              <a:t>Nucleotide Bases</a:t>
            </a:r>
          </a:p>
          <a:p>
            <a:pPr lvl="2"/>
            <a:r>
              <a:rPr lang="en-US" smtClean="0">
                <a:effectLst/>
                <a:sym typeface="Wingdings" charset="2"/>
              </a:rPr>
              <a:t>A = Adenine</a:t>
            </a:r>
          </a:p>
          <a:p>
            <a:pPr lvl="2"/>
            <a:r>
              <a:rPr lang="en-US" smtClean="0">
                <a:effectLst/>
                <a:sym typeface="Wingdings" charset="2"/>
              </a:rPr>
              <a:t>G = Guanine</a:t>
            </a:r>
          </a:p>
          <a:p>
            <a:pPr lvl="2"/>
            <a:r>
              <a:rPr lang="en-US" smtClean="0">
                <a:effectLst/>
                <a:sym typeface="Wingdings" charset="2"/>
              </a:rPr>
              <a:t>C = Cytosine</a:t>
            </a:r>
          </a:p>
          <a:p>
            <a:pPr lvl="2"/>
            <a:r>
              <a:rPr lang="en-US" smtClean="0">
                <a:effectLst/>
                <a:sym typeface="Wingdings" charset="2"/>
              </a:rPr>
              <a:t>T = Thymine</a:t>
            </a:r>
          </a:p>
          <a:p>
            <a:pPr lvl="2"/>
            <a:r>
              <a:rPr lang="en-US" smtClean="0">
                <a:effectLst/>
                <a:sym typeface="Wingdings" charset="2"/>
              </a:rPr>
              <a:t>U = Uracil</a:t>
            </a:r>
          </a:p>
          <a:p>
            <a:endParaRPr lang="en-US" smtClean="0">
              <a:effectLst/>
              <a:sym typeface="Wingdings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NUCLEIC ACIDS Continued</a:t>
            </a:r>
          </a:p>
        </p:txBody>
      </p:sp>
      <p:pic>
        <p:nvPicPr>
          <p:cNvPr id="7987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 l="42322" t="33980" b="2922"/>
          <a:stretch>
            <a:fillRect/>
          </a:stretch>
        </p:blipFill>
        <p:spPr>
          <a:xfrm>
            <a:off x="2692400" y="1828800"/>
            <a:ext cx="3757613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400"/>
            <a:ext cx="9144000" cy="680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219200"/>
          </a:xfrm>
        </p:spPr>
        <p:txBody>
          <a:bodyPr/>
          <a:lstStyle/>
          <a:p>
            <a:pPr>
              <a:defRPr/>
            </a:pPr>
            <a:r>
              <a:rPr lang="en-US" sz="5400" b="1" smtClean="0"/>
              <a:t>B.  Regional Terms</a:t>
            </a:r>
            <a:endParaRPr lang="en-US" sz="4800" smtClean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81000" y="1143000"/>
            <a:ext cx="4035425" cy="5681663"/>
            <a:chOff x="1598" y="353"/>
            <a:chExt cx="3178" cy="4414"/>
          </a:xfrm>
        </p:grpSpPr>
        <p:pic>
          <p:nvPicPr>
            <p:cNvPr id="42024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t="2650" b="2379"/>
            <a:stretch>
              <a:fillRect/>
            </a:stretch>
          </p:blipFill>
          <p:spPr bwMode="auto">
            <a:xfrm>
              <a:off x="2385" y="359"/>
              <a:ext cx="1771" cy="4192"/>
            </a:xfrm>
            <a:prstGeom prst="rect">
              <a:avLst/>
            </a:prstGeom>
            <a:solidFill>
              <a:schemeClr val="tx1"/>
            </a:solidFill>
            <a:ln w="15875">
              <a:noFill/>
              <a:miter lim="800000"/>
              <a:headEnd/>
              <a:tailEnd/>
            </a:ln>
          </p:spPr>
        </p:pic>
        <p:sp>
          <p:nvSpPr>
            <p:cNvPr id="42025" name="Freeform 6"/>
            <p:cNvSpPr>
              <a:spLocks noChangeAspect="1"/>
            </p:cNvSpPr>
            <p:nvPr/>
          </p:nvSpPr>
          <p:spPr bwMode="auto">
            <a:xfrm>
              <a:off x="2659" y="4334"/>
              <a:ext cx="367" cy="79"/>
            </a:xfrm>
            <a:custGeom>
              <a:avLst/>
              <a:gdLst>
                <a:gd name="T0" fmla="*/ 0 w 408"/>
                <a:gd name="T1" fmla="*/ 71 h 88"/>
                <a:gd name="T2" fmla="*/ 45 w 408"/>
                <a:gd name="T3" fmla="*/ 71 h 88"/>
                <a:gd name="T4" fmla="*/ 330 w 408"/>
                <a:gd name="T5" fmla="*/ 0 h 88"/>
                <a:gd name="T6" fmla="*/ 0 60000 65536"/>
                <a:gd name="T7" fmla="*/ 0 60000 65536"/>
                <a:gd name="T8" fmla="*/ 0 60000 65536"/>
                <a:gd name="T9" fmla="*/ 0 w 408"/>
                <a:gd name="T10" fmla="*/ 0 h 88"/>
                <a:gd name="T11" fmla="*/ 408 w 408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8" h="88">
                  <a:moveTo>
                    <a:pt x="0" y="88"/>
                  </a:moveTo>
                  <a:lnTo>
                    <a:pt x="56" y="88"/>
                  </a:lnTo>
                  <a:lnTo>
                    <a:pt x="408" y="0"/>
                  </a:lnTo>
                </a:path>
              </a:pathLst>
            </a:custGeom>
            <a:solidFill>
              <a:schemeClr val="tx1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6" name="Freeform 7"/>
            <p:cNvSpPr>
              <a:spLocks noChangeAspect="1"/>
            </p:cNvSpPr>
            <p:nvPr/>
          </p:nvSpPr>
          <p:spPr bwMode="auto">
            <a:xfrm>
              <a:off x="2623" y="4521"/>
              <a:ext cx="388" cy="86"/>
            </a:xfrm>
            <a:custGeom>
              <a:avLst/>
              <a:gdLst>
                <a:gd name="T0" fmla="*/ 0 w 432"/>
                <a:gd name="T1" fmla="*/ 77 h 96"/>
                <a:gd name="T2" fmla="*/ 65 w 432"/>
                <a:gd name="T3" fmla="*/ 77 h 96"/>
                <a:gd name="T4" fmla="*/ 348 w 432"/>
                <a:gd name="T5" fmla="*/ 0 h 96"/>
                <a:gd name="T6" fmla="*/ 0 60000 65536"/>
                <a:gd name="T7" fmla="*/ 0 60000 65536"/>
                <a:gd name="T8" fmla="*/ 0 60000 65536"/>
                <a:gd name="T9" fmla="*/ 0 w 432"/>
                <a:gd name="T10" fmla="*/ 0 h 96"/>
                <a:gd name="T11" fmla="*/ 432 w 43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96">
                  <a:moveTo>
                    <a:pt x="0" y="96"/>
                  </a:moveTo>
                  <a:lnTo>
                    <a:pt x="80" y="96"/>
                  </a:lnTo>
                  <a:lnTo>
                    <a:pt x="432" y="0"/>
                  </a:lnTo>
                </a:path>
              </a:pathLst>
            </a:custGeom>
            <a:solidFill>
              <a:schemeClr val="tx1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7" name="Freeform 9"/>
            <p:cNvSpPr>
              <a:spLocks noChangeAspect="1"/>
            </p:cNvSpPr>
            <p:nvPr/>
          </p:nvSpPr>
          <p:spPr bwMode="auto">
            <a:xfrm>
              <a:off x="1970" y="3456"/>
              <a:ext cx="1113" cy="418"/>
            </a:xfrm>
            <a:custGeom>
              <a:avLst/>
              <a:gdLst>
                <a:gd name="T0" fmla="*/ 0 w 1176"/>
                <a:gd name="T1" fmla="*/ 377 h 464"/>
                <a:gd name="T2" fmla="*/ 72 w 1176"/>
                <a:gd name="T3" fmla="*/ 377 h 464"/>
                <a:gd name="T4" fmla="*/ 1053 w 1176"/>
                <a:gd name="T5" fmla="*/ 0 h 464"/>
                <a:gd name="T6" fmla="*/ 0 60000 65536"/>
                <a:gd name="T7" fmla="*/ 0 60000 65536"/>
                <a:gd name="T8" fmla="*/ 0 60000 65536"/>
                <a:gd name="T9" fmla="*/ 0 w 1176"/>
                <a:gd name="T10" fmla="*/ 0 h 464"/>
                <a:gd name="T11" fmla="*/ 1176 w 117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6" h="464">
                  <a:moveTo>
                    <a:pt x="0" y="464"/>
                  </a:moveTo>
                  <a:lnTo>
                    <a:pt x="80" y="464"/>
                  </a:lnTo>
                  <a:lnTo>
                    <a:pt x="1176" y="0"/>
                  </a:lnTo>
                </a:path>
              </a:pathLst>
            </a:custGeom>
            <a:solidFill>
              <a:schemeClr val="tx1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8" name="Freeform 10"/>
            <p:cNvSpPr>
              <a:spLocks noChangeAspect="1"/>
            </p:cNvSpPr>
            <p:nvPr/>
          </p:nvSpPr>
          <p:spPr bwMode="auto">
            <a:xfrm>
              <a:off x="2601" y="2651"/>
              <a:ext cx="612" cy="921"/>
            </a:xfrm>
            <a:custGeom>
              <a:avLst/>
              <a:gdLst>
                <a:gd name="T0" fmla="*/ 0 w 680"/>
                <a:gd name="T1" fmla="*/ 828 h 1024"/>
                <a:gd name="T2" fmla="*/ 59 w 680"/>
                <a:gd name="T3" fmla="*/ 828 h 1024"/>
                <a:gd name="T4" fmla="*/ 551 w 680"/>
                <a:gd name="T5" fmla="*/ 0 h 1024"/>
                <a:gd name="T6" fmla="*/ 0 60000 65536"/>
                <a:gd name="T7" fmla="*/ 0 60000 65536"/>
                <a:gd name="T8" fmla="*/ 0 60000 65536"/>
                <a:gd name="T9" fmla="*/ 0 w 680"/>
                <a:gd name="T10" fmla="*/ 0 h 1024"/>
                <a:gd name="T11" fmla="*/ 680 w 680"/>
                <a:gd name="T12" fmla="*/ 1024 h 10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0" h="1024">
                  <a:moveTo>
                    <a:pt x="0" y="1024"/>
                  </a:moveTo>
                  <a:lnTo>
                    <a:pt x="72" y="1024"/>
                  </a:lnTo>
                  <a:lnTo>
                    <a:pt x="680" y="0"/>
                  </a:lnTo>
                </a:path>
              </a:pathLst>
            </a:custGeom>
            <a:solidFill>
              <a:schemeClr val="tx1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9" name="Freeform 11"/>
            <p:cNvSpPr>
              <a:spLocks noChangeAspect="1"/>
            </p:cNvSpPr>
            <p:nvPr/>
          </p:nvSpPr>
          <p:spPr bwMode="auto">
            <a:xfrm>
              <a:off x="1916" y="2802"/>
              <a:ext cx="568" cy="482"/>
            </a:xfrm>
            <a:custGeom>
              <a:avLst/>
              <a:gdLst>
                <a:gd name="T0" fmla="*/ 0 w 584"/>
                <a:gd name="T1" fmla="*/ 433 h 536"/>
                <a:gd name="T2" fmla="*/ 76 w 584"/>
                <a:gd name="T3" fmla="*/ 433 h 536"/>
                <a:gd name="T4" fmla="*/ 552 w 584"/>
                <a:gd name="T5" fmla="*/ 0 h 536"/>
                <a:gd name="T6" fmla="*/ 0 60000 65536"/>
                <a:gd name="T7" fmla="*/ 0 60000 65536"/>
                <a:gd name="T8" fmla="*/ 0 60000 65536"/>
                <a:gd name="T9" fmla="*/ 0 w 584"/>
                <a:gd name="T10" fmla="*/ 0 h 536"/>
                <a:gd name="T11" fmla="*/ 584 w 584"/>
                <a:gd name="T12" fmla="*/ 536 h 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4" h="536">
                  <a:moveTo>
                    <a:pt x="0" y="536"/>
                  </a:moveTo>
                  <a:lnTo>
                    <a:pt x="80" y="536"/>
                  </a:lnTo>
                  <a:lnTo>
                    <a:pt x="584" y="0"/>
                  </a:lnTo>
                </a:path>
              </a:pathLst>
            </a:custGeom>
            <a:solidFill>
              <a:schemeClr val="tx1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0" name="Freeform 13"/>
            <p:cNvSpPr>
              <a:spLocks noChangeAspect="1"/>
            </p:cNvSpPr>
            <p:nvPr/>
          </p:nvSpPr>
          <p:spPr bwMode="auto">
            <a:xfrm>
              <a:off x="2246" y="2442"/>
              <a:ext cx="396" cy="65"/>
            </a:xfrm>
            <a:custGeom>
              <a:avLst/>
              <a:gdLst>
                <a:gd name="T0" fmla="*/ 0 w 440"/>
                <a:gd name="T1" fmla="*/ 59 h 72"/>
                <a:gd name="T2" fmla="*/ 59 w 440"/>
                <a:gd name="T3" fmla="*/ 59 h 72"/>
                <a:gd name="T4" fmla="*/ 356 w 440"/>
                <a:gd name="T5" fmla="*/ 0 h 72"/>
                <a:gd name="T6" fmla="*/ 0 60000 65536"/>
                <a:gd name="T7" fmla="*/ 0 60000 65536"/>
                <a:gd name="T8" fmla="*/ 0 60000 65536"/>
                <a:gd name="T9" fmla="*/ 0 w 440"/>
                <a:gd name="T10" fmla="*/ 0 h 72"/>
                <a:gd name="T11" fmla="*/ 440 w 440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0" h="72">
                  <a:moveTo>
                    <a:pt x="0" y="72"/>
                  </a:moveTo>
                  <a:lnTo>
                    <a:pt x="72" y="72"/>
                  </a:lnTo>
                  <a:lnTo>
                    <a:pt x="440" y="0"/>
                  </a:lnTo>
                </a:path>
              </a:pathLst>
            </a:custGeom>
            <a:solidFill>
              <a:schemeClr val="tx1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1" name="Freeform 14"/>
            <p:cNvSpPr>
              <a:spLocks noChangeAspect="1"/>
            </p:cNvSpPr>
            <p:nvPr/>
          </p:nvSpPr>
          <p:spPr bwMode="auto">
            <a:xfrm>
              <a:off x="2210" y="2083"/>
              <a:ext cx="504" cy="107"/>
            </a:xfrm>
            <a:custGeom>
              <a:avLst/>
              <a:gdLst>
                <a:gd name="T0" fmla="*/ 0 w 560"/>
                <a:gd name="T1" fmla="*/ 0 h 120"/>
                <a:gd name="T2" fmla="*/ 59 w 560"/>
                <a:gd name="T3" fmla="*/ 0 h 120"/>
                <a:gd name="T4" fmla="*/ 454 w 560"/>
                <a:gd name="T5" fmla="*/ 95 h 120"/>
                <a:gd name="T6" fmla="*/ 0 60000 65536"/>
                <a:gd name="T7" fmla="*/ 0 60000 65536"/>
                <a:gd name="T8" fmla="*/ 0 60000 65536"/>
                <a:gd name="T9" fmla="*/ 0 w 560"/>
                <a:gd name="T10" fmla="*/ 0 h 120"/>
                <a:gd name="T11" fmla="*/ 560 w 560"/>
                <a:gd name="T12" fmla="*/ 120 h 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0" h="120">
                  <a:moveTo>
                    <a:pt x="0" y="0"/>
                  </a:moveTo>
                  <a:lnTo>
                    <a:pt x="72" y="0"/>
                  </a:lnTo>
                  <a:lnTo>
                    <a:pt x="560" y="120"/>
                  </a:lnTo>
                </a:path>
              </a:pathLst>
            </a:custGeom>
            <a:solidFill>
              <a:schemeClr val="tx1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2" name="Freeform 15"/>
            <p:cNvSpPr>
              <a:spLocks noChangeAspect="1"/>
            </p:cNvSpPr>
            <p:nvPr/>
          </p:nvSpPr>
          <p:spPr bwMode="auto">
            <a:xfrm>
              <a:off x="2149" y="1819"/>
              <a:ext cx="614" cy="120"/>
            </a:xfrm>
            <a:custGeom>
              <a:avLst/>
              <a:gdLst>
                <a:gd name="T0" fmla="*/ 0 w 656"/>
                <a:gd name="T1" fmla="*/ 0 h 128"/>
                <a:gd name="T2" fmla="*/ 126 w 656"/>
                <a:gd name="T3" fmla="*/ 0 h 128"/>
                <a:gd name="T4" fmla="*/ 575 w 656"/>
                <a:gd name="T5" fmla="*/ 112 h 128"/>
                <a:gd name="T6" fmla="*/ 0 60000 65536"/>
                <a:gd name="T7" fmla="*/ 0 60000 65536"/>
                <a:gd name="T8" fmla="*/ 0 60000 65536"/>
                <a:gd name="T9" fmla="*/ 0 w 656"/>
                <a:gd name="T10" fmla="*/ 0 h 128"/>
                <a:gd name="T11" fmla="*/ 656 w 656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56" h="128">
                  <a:moveTo>
                    <a:pt x="0" y="0"/>
                  </a:moveTo>
                  <a:lnTo>
                    <a:pt x="144" y="0"/>
                  </a:lnTo>
                  <a:lnTo>
                    <a:pt x="656" y="128"/>
                  </a:lnTo>
                </a:path>
              </a:pathLst>
            </a:custGeom>
            <a:solidFill>
              <a:schemeClr val="tx1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3" name="Freeform 16"/>
            <p:cNvSpPr>
              <a:spLocks noChangeAspect="1"/>
            </p:cNvSpPr>
            <p:nvPr/>
          </p:nvSpPr>
          <p:spPr bwMode="auto">
            <a:xfrm>
              <a:off x="2281" y="1665"/>
              <a:ext cx="496" cy="144"/>
            </a:xfrm>
            <a:custGeom>
              <a:avLst/>
              <a:gdLst>
                <a:gd name="T0" fmla="*/ 0 w 552"/>
                <a:gd name="T1" fmla="*/ 0 h 160"/>
                <a:gd name="T2" fmla="*/ 58 w 552"/>
                <a:gd name="T3" fmla="*/ 0 h 160"/>
                <a:gd name="T4" fmla="*/ 446 w 552"/>
                <a:gd name="T5" fmla="*/ 130 h 160"/>
                <a:gd name="T6" fmla="*/ 0 60000 65536"/>
                <a:gd name="T7" fmla="*/ 0 60000 65536"/>
                <a:gd name="T8" fmla="*/ 0 60000 65536"/>
                <a:gd name="T9" fmla="*/ 0 w 552"/>
                <a:gd name="T10" fmla="*/ 0 h 160"/>
                <a:gd name="T11" fmla="*/ 552 w 552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2" h="160">
                  <a:moveTo>
                    <a:pt x="0" y="0"/>
                  </a:moveTo>
                  <a:lnTo>
                    <a:pt x="72" y="0"/>
                  </a:lnTo>
                  <a:lnTo>
                    <a:pt x="552" y="160"/>
                  </a:lnTo>
                </a:path>
              </a:pathLst>
            </a:custGeom>
            <a:solidFill>
              <a:schemeClr val="tx1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4" name="Freeform 17"/>
            <p:cNvSpPr>
              <a:spLocks noChangeAspect="1"/>
            </p:cNvSpPr>
            <p:nvPr/>
          </p:nvSpPr>
          <p:spPr bwMode="auto">
            <a:xfrm>
              <a:off x="2118" y="1406"/>
              <a:ext cx="1131" cy="619"/>
            </a:xfrm>
            <a:custGeom>
              <a:avLst/>
              <a:gdLst>
                <a:gd name="T0" fmla="*/ 0 w 1216"/>
                <a:gd name="T1" fmla="*/ 0 h 688"/>
                <a:gd name="T2" fmla="*/ 62 w 1216"/>
                <a:gd name="T3" fmla="*/ 0 h 688"/>
                <a:gd name="T4" fmla="*/ 1052 w 1216"/>
                <a:gd name="T5" fmla="*/ 557 h 688"/>
                <a:gd name="T6" fmla="*/ 0 60000 65536"/>
                <a:gd name="T7" fmla="*/ 0 60000 65536"/>
                <a:gd name="T8" fmla="*/ 0 60000 65536"/>
                <a:gd name="T9" fmla="*/ 0 w 1216"/>
                <a:gd name="T10" fmla="*/ 0 h 688"/>
                <a:gd name="T11" fmla="*/ 1216 w 1216"/>
                <a:gd name="T12" fmla="*/ 688 h 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16" h="688">
                  <a:moveTo>
                    <a:pt x="0" y="0"/>
                  </a:moveTo>
                  <a:lnTo>
                    <a:pt x="72" y="0"/>
                  </a:lnTo>
                  <a:lnTo>
                    <a:pt x="1216" y="688"/>
                  </a:lnTo>
                </a:path>
              </a:pathLst>
            </a:custGeom>
            <a:solidFill>
              <a:schemeClr val="tx1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5" name="Freeform 18"/>
            <p:cNvSpPr>
              <a:spLocks noChangeAspect="1"/>
            </p:cNvSpPr>
            <p:nvPr/>
          </p:nvSpPr>
          <p:spPr bwMode="auto">
            <a:xfrm>
              <a:off x="2359" y="1241"/>
              <a:ext cx="552" cy="295"/>
            </a:xfrm>
            <a:custGeom>
              <a:avLst/>
              <a:gdLst>
                <a:gd name="T0" fmla="*/ 0 w 600"/>
                <a:gd name="T1" fmla="*/ 0 h 328"/>
                <a:gd name="T2" fmla="*/ 61 w 600"/>
                <a:gd name="T3" fmla="*/ 0 h 328"/>
                <a:gd name="T4" fmla="*/ 508 w 600"/>
                <a:gd name="T5" fmla="*/ 265 h 328"/>
                <a:gd name="T6" fmla="*/ 0 60000 65536"/>
                <a:gd name="T7" fmla="*/ 0 60000 65536"/>
                <a:gd name="T8" fmla="*/ 0 60000 65536"/>
                <a:gd name="T9" fmla="*/ 0 w 600"/>
                <a:gd name="T10" fmla="*/ 0 h 328"/>
                <a:gd name="T11" fmla="*/ 600 w 600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0" h="328">
                  <a:moveTo>
                    <a:pt x="0" y="0"/>
                  </a:moveTo>
                  <a:lnTo>
                    <a:pt x="72" y="0"/>
                  </a:lnTo>
                  <a:lnTo>
                    <a:pt x="600" y="328"/>
                  </a:lnTo>
                </a:path>
              </a:pathLst>
            </a:custGeom>
            <a:solidFill>
              <a:schemeClr val="tx1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6" name="Freeform 19"/>
            <p:cNvSpPr>
              <a:spLocks noChangeAspect="1"/>
            </p:cNvSpPr>
            <p:nvPr/>
          </p:nvSpPr>
          <p:spPr bwMode="auto">
            <a:xfrm>
              <a:off x="2314" y="788"/>
              <a:ext cx="935" cy="266"/>
            </a:xfrm>
            <a:custGeom>
              <a:avLst/>
              <a:gdLst>
                <a:gd name="T0" fmla="*/ 0 w 1040"/>
                <a:gd name="T1" fmla="*/ 0 h 296"/>
                <a:gd name="T2" fmla="*/ 71 w 1040"/>
                <a:gd name="T3" fmla="*/ 0 h 296"/>
                <a:gd name="T4" fmla="*/ 841 w 1040"/>
                <a:gd name="T5" fmla="*/ 239 h 296"/>
                <a:gd name="T6" fmla="*/ 0 60000 65536"/>
                <a:gd name="T7" fmla="*/ 0 60000 65536"/>
                <a:gd name="T8" fmla="*/ 0 60000 65536"/>
                <a:gd name="T9" fmla="*/ 0 w 1040"/>
                <a:gd name="T10" fmla="*/ 0 h 296"/>
                <a:gd name="T11" fmla="*/ 1040 w 1040"/>
                <a:gd name="T12" fmla="*/ 296 h 2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0" h="296">
                  <a:moveTo>
                    <a:pt x="0" y="0"/>
                  </a:moveTo>
                  <a:lnTo>
                    <a:pt x="88" y="0"/>
                  </a:lnTo>
                  <a:lnTo>
                    <a:pt x="1040" y="296"/>
                  </a:lnTo>
                </a:path>
              </a:pathLst>
            </a:custGeom>
            <a:solidFill>
              <a:schemeClr val="tx1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7" name="Freeform 20"/>
            <p:cNvSpPr>
              <a:spLocks noChangeAspect="1"/>
            </p:cNvSpPr>
            <p:nvPr/>
          </p:nvSpPr>
          <p:spPr bwMode="auto">
            <a:xfrm>
              <a:off x="2227" y="565"/>
              <a:ext cx="1036" cy="323"/>
            </a:xfrm>
            <a:custGeom>
              <a:avLst/>
              <a:gdLst>
                <a:gd name="T0" fmla="*/ 0 w 1152"/>
                <a:gd name="T1" fmla="*/ 0 h 360"/>
                <a:gd name="T2" fmla="*/ 52 w 1152"/>
                <a:gd name="T3" fmla="*/ 0 h 360"/>
                <a:gd name="T4" fmla="*/ 932 w 1152"/>
                <a:gd name="T5" fmla="*/ 290 h 360"/>
                <a:gd name="T6" fmla="*/ 0 60000 65536"/>
                <a:gd name="T7" fmla="*/ 0 60000 65536"/>
                <a:gd name="T8" fmla="*/ 0 60000 65536"/>
                <a:gd name="T9" fmla="*/ 0 w 1152"/>
                <a:gd name="T10" fmla="*/ 0 h 360"/>
                <a:gd name="T11" fmla="*/ 1152 w 1152"/>
                <a:gd name="T12" fmla="*/ 360 h 3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2" h="360">
                  <a:moveTo>
                    <a:pt x="0" y="0"/>
                  </a:moveTo>
                  <a:lnTo>
                    <a:pt x="64" y="0"/>
                  </a:lnTo>
                  <a:lnTo>
                    <a:pt x="1152" y="360"/>
                  </a:lnTo>
                </a:path>
              </a:pathLst>
            </a:custGeom>
            <a:solidFill>
              <a:schemeClr val="tx1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8" name="Freeform 21"/>
            <p:cNvSpPr>
              <a:spLocks noChangeAspect="1"/>
            </p:cNvSpPr>
            <p:nvPr/>
          </p:nvSpPr>
          <p:spPr bwMode="auto">
            <a:xfrm>
              <a:off x="2227" y="399"/>
              <a:ext cx="1029" cy="403"/>
            </a:xfrm>
            <a:custGeom>
              <a:avLst/>
              <a:gdLst>
                <a:gd name="T0" fmla="*/ 0 w 1144"/>
                <a:gd name="T1" fmla="*/ 0 h 448"/>
                <a:gd name="T2" fmla="*/ 52 w 1144"/>
                <a:gd name="T3" fmla="*/ 0 h 448"/>
                <a:gd name="T4" fmla="*/ 926 w 1144"/>
                <a:gd name="T5" fmla="*/ 363 h 448"/>
                <a:gd name="T6" fmla="*/ 0 60000 65536"/>
                <a:gd name="T7" fmla="*/ 0 60000 65536"/>
                <a:gd name="T8" fmla="*/ 0 60000 65536"/>
                <a:gd name="T9" fmla="*/ 0 w 1144"/>
                <a:gd name="T10" fmla="*/ 0 h 448"/>
                <a:gd name="T11" fmla="*/ 1144 w 1144"/>
                <a:gd name="T12" fmla="*/ 448 h 4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44" h="448">
                  <a:moveTo>
                    <a:pt x="0" y="0"/>
                  </a:moveTo>
                  <a:lnTo>
                    <a:pt x="64" y="0"/>
                  </a:lnTo>
                  <a:lnTo>
                    <a:pt x="1144" y="448"/>
                  </a:lnTo>
                </a:path>
              </a:pathLst>
            </a:custGeom>
            <a:solidFill>
              <a:schemeClr val="tx1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9" name="Freeform 22"/>
            <p:cNvSpPr>
              <a:spLocks noChangeAspect="1"/>
            </p:cNvSpPr>
            <p:nvPr/>
          </p:nvSpPr>
          <p:spPr bwMode="auto">
            <a:xfrm>
              <a:off x="2040" y="982"/>
              <a:ext cx="849" cy="151"/>
            </a:xfrm>
            <a:custGeom>
              <a:avLst/>
              <a:gdLst>
                <a:gd name="T0" fmla="*/ 0 w 904"/>
                <a:gd name="T1" fmla="*/ 0 h 168"/>
                <a:gd name="T2" fmla="*/ 317 w 904"/>
                <a:gd name="T3" fmla="*/ 0 h 168"/>
                <a:gd name="T4" fmla="*/ 797 w 904"/>
                <a:gd name="T5" fmla="*/ 136 h 168"/>
                <a:gd name="T6" fmla="*/ 0 60000 65536"/>
                <a:gd name="T7" fmla="*/ 0 60000 65536"/>
                <a:gd name="T8" fmla="*/ 0 60000 65536"/>
                <a:gd name="T9" fmla="*/ 0 w 904"/>
                <a:gd name="T10" fmla="*/ 0 h 168"/>
                <a:gd name="T11" fmla="*/ 904 w 904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4" h="168">
                  <a:moveTo>
                    <a:pt x="0" y="0"/>
                  </a:moveTo>
                  <a:lnTo>
                    <a:pt x="360" y="0"/>
                  </a:lnTo>
                  <a:lnTo>
                    <a:pt x="904" y="168"/>
                  </a:lnTo>
                </a:path>
              </a:pathLst>
            </a:custGeom>
            <a:solidFill>
              <a:schemeClr val="tx1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0" name="Freeform 23"/>
            <p:cNvSpPr>
              <a:spLocks noChangeAspect="1"/>
            </p:cNvSpPr>
            <p:nvPr/>
          </p:nvSpPr>
          <p:spPr bwMode="auto">
            <a:xfrm>
              <a:off x="2285" y="2342"/>
              <a:ext cx="971" cy="64"/>
            </a:xfrm>
            <a:custGeom>
              <a:avLst/>
              <a:gdLst>
                <a:gd name="T0" fmla="*/ 0 w 1080"/>
                <a:gd name="T1" fmla="*/ 0 h 72"/>
                <a:gd name="T2" fmla="*/ 45 w 1080"/>
                <a:gd name="T3" fmla="*/ 0 h 72"/>
                <a:gd name="T4" fmla="*/ 873 w 1080"/>
                <a:gd name="T5" fmla="*/ 57 h 72"/>
                <a:gd name="T6" fmla="*/ 0 60000 65536"/>
                <a:gd name="T7" fmla="*/ 0 60000 65536"/>
                <a:gd name="T8" fmla="*/ 0 60000 65536"/>
                <a:gd name="T9" fmla="*/ 0 w 1080"/>
                <a:gd name="T10" fmla="*/ 0 h 72"/>
                <a:gd name="T11" fmla="*/ 1080 w 1080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0" h="72">
                  <a:moveTo>
                    <a:pt x="0" y="0"/>
                  </a:moveTo>
                  <a:lnTo>
                    <a:pt x="56" y="0"/>
                  </a:lnTo>
                  <a:lnTo>
                    <a:pt x="1080" y="72"/>
                  </a:lnTo>
                </a:path>
              </a:pathLst>
            </a:custGeom>
            <a:solidFill>
              <a:schemeClr val="tx1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1" name="Freeform 25"/>
            <p:cNvSpPr>
              <a:spLocks noChangeAspect="1"/>
            </p:cNvSpPr>
            <p:nvPr/>
          </p:nvSpPr>
          <p:spPr bwMode="auto">
            <a:xfrm>
              <a:off x="3364" y="2478"/>
              <a:ext cx="539" cy="806"/>
            </a:xfrm>
            <a:custGeom>
              <a:avLst/>
              <a:gdLst>
                <a:gd name="T0" fmla="*/ 484 w 600"/>
                <a:gd name="T1" fmla="*/ 725 h 896"/>
                <a:gd name="T2" fmla="*/ 413 w 600"/>
                <a:gd name="T3" fmla="*/ 725 h 896"/>
                <a:gd name="T4" fmla="*/ 0 w 600"/>
                <a:gd name="T5" fmla="*/ 0 h 896"/>
                <a:gd name="T6" fmla="*/ 0 60000 65536"/>
                <a:gd name="T7" fmla="*/ 0 60000 65536"/>
                <a:gd name="T8" fmla="*/ 0 60000 65536"/>
                <a:gd name="T9" fmla="*/ 0 w 600"/>
                <a:gd name="T10" fmla="*/ 0 h 896"/>
                <a:gd name="T11" fmla="*/ 600 w 600"/>
                <a:gd name="T12" fmla="*/ 896 h 8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0" h="896">
                  <a:moveTo>
                    <a:pt x="600" y="896"/>
                  </a:moveTo>
                  <a:lnTo>
                    <a:pt x="512" y="896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2" name="Freeform 26"/>
            <p:cNvSpPr>
              <a:spLocks noChangeAspect="1"/>
            </p:cNvSpPr>
            <p:nvPr/>
          </p:nvSpPr>
          <p:spPr bwMode="auto">
            <a:xfrm>
              <a:off x="3608" y="2543"/>
              <a:ext cx="288" cy="453"/>
            </a:xfrm>
            <a:custGeom>
              <a:avLst/>
              <a:gdLst>
                <a:gd name="T0" fmla="*/ 259 w 320"/>
                <a:gd name="T1" fmla="*/ 407 h 504"/>
                <a:gd name="T2" fmla="*/ 194 w 320"/>
                <a:gd name="T3" fmla="*/ 407 h 504"/>
                <a:gd name="T4" fmla="*/ 0 w 320"/>
                <a:gd name="T5" fmla="*/ 0 h 504"/>
                <a:gd name="T6" fmla="*/ 0 60000 65536"/>
                <a:gd name="T7" fmla="*/ 0 60000 65536"/>
                <a:gd name="T8" fmla="*/ 0 60000 65536"/>
                <a:gd name="T9" fmla="*/ 0 w 320"/>
                <a:gd name="T10" fmla="*/ 0 h 504"/>
                <a:gd name="T11" fmla="*/ 320 w 320"/>
                <a:gd name="T12" fmla="*/ 504 h 5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" h="504">
                  <a:moveTo>
                    <a:pt x="320" y="504"/>
                  </a:moveTo>
                  <a:lnTo>
                    <a:pt x="240" y="504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3" name="Freeform 28"/>
            <p:cNvSpPr>
              <a:spLocks noChangeAspect="1"/>
            </p:cNvSpPr>
            <p:nvPr/>
          </p:nvSpPr>
          <p:spPr bwMode="auto">
            <a:xfrm>
              <a:off x="3500" y="3082"/>
              <a:ext cx="396" cy="497"/>
            </a:xfrm>
            <a:custGeom>
              <a:avLst/>
              <a:gdLst>
                <a:gd name="T0" fmla="*/ 356 w 440"/>
                <a:gd name="T1" fmla="*/ 447 h 552"/>
                <a:gd name="T2" fmla="*/ 292 w 440"/>
                <a:gd name="T3" fmla="*/ 447 h 552"/>
                <a:gd name="T4" fmla="*/ 0 w 440"/>
                <a:gd name="T5" fmla="*/ 0 h 552"/>
                <a:gd name="T6" fmla="*/ 0 60000 65536"/>
                <a:gd name="T7" fmla="*/ 0 60000 65536"/>
                <a:gd name="T8" fmla="*/ 0 60000 65536"/>
                <a:gd name="T9" fmla="*/ 0 w 440"/>
                <a:gd name="T10" fmla="*/ 0 h 552"/>
                <a:gd name="T11" fmla="*/ 440 w 440"/>
                <a:gd name="T12" fmla="*/ 552 h 5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0" h="552">
                  <a:moveTo>
                    <a:pt x="440" y="552"/>
                  </a:moveTo>
                  <a:lnTo>
                    <a:pt x="360" y="552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4" name="Line 29"/>
            <p:cNvSpPr>
              <a:spLocks noChangeAspect="1" noChangeShapeType="1"/>
            </p:cNvSpPr>
            <p:nvPr/>
          </p:nvSpPr>
          <p:spPr bwMode="auto">
            <a:xfrm flipH="1">
              <a:off x="3515" y="3967"/>
              <a:ext cx="38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5" name="Freeform 31"/>
            <p:cNvSpPr>
              <a:spLocks noChangeAspect="1"/>
            </p:cNvSpPr>
            <p:nvPr/>
          </p:nvSpPr>
          <p:spPr bwMode="auto">
            <a:xfrm>
              <a:off x="3263" y="2126"/>
              <a:ext cx="640" cy="100"/>
            </a:xfrm>
            <a:custGeom>
              <a:avLst/>
              <a:gdLst>
                <a:gd name="T0" fmla="*/ 575 w 712"/>
                <a:gd name="T1" fmla="*/ 0 h 112"/>
                <a:gd name="T2" fmla="*/ 504 w 712"/>
                <a:gd name="T3" fmla="*/ 0 h 112"/>
                <a:gd name="T4" fmla="*/ 0 w 712"/>
                <a:gd name="T5" fmla="*/ 89 h 112"/>
                <a:gd name="T6" fmla="*/ 0 60000 65536"/>
                <a:gd name="T7" fmla="*/ 0 60000 65536"/>
                <a:gd name="T8" fmla="*/ 0 60000 65536"/>
                <a:gd name="T9" fmla="*/ 0 w 712"/>
                <a:gd name="T10" fmla="*/ 0 h 112"/>
                <a:gd name="T11" fmla="*/ 712 w 712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12" h="112">
                  <a:moveTo>
                    <a:pt x="712" y="0"/>
                  </a:moveTo>
                  <a:lnTo>
                    <a:pt x="624" y="0"/>
                  </a:lnTo>
                  <a:lnTo>
                    <a:pt x="0" y="112"/>
                  </a:lnTo>
                </a:path>
              </a:pathLst>
            </a:custGeom>
            <a:solidFill>
              <a:schemeClr val="tx1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6" name="Freeform 32"/>
            <p:cNvSpPr>
              <a:spLocks noChangeAspect="1"/>
            </p:cNvSpPr>
            <p:nvPr/>
          </p:nvSpPr>
          <p:spPr bwMode="auto">
            <a:xfrm>
              <a:off x="3493" y="1291"/>
              <a:ext cx="396" cy="166"/>
            </a:xfrm>
            <a:custGeom>
              <a:avLst/>
              <a:gdLst>
                <a:gd name="T0" fmla="*/ 356 w 440"/>
                <a:gd name="T1" fmla="*/ 0 h 184"/>
                <a:gd name="T2" fmla="*/ 298 w 440"/>
                <a:gd name="T3" fmla="*/ 0 h 184"/>
                <a:gd name="T4" fmla="*/ 0 w 440"/>
                <a:gd name="T5" fmla="*/ 150 h 184"/>
                <a:gd name="T6" fmla="*/ 0 60000 65536"/>
                <a:gd name="T7" fmla="*/ 0 60000 65536"/>
                <a:gd name="T8" fmla="*/ 0 60000 65536"/>
                <a:gd name="T9" fmla="*/ 0 w 440"/>
                <a:gd name="T10" fmla="*/ 0 h 184"/>
                <a:gd name="T11" fmla="*/ 440 w 440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0" h="184">
                  <a:moveTo>
                    <a:pt x="440" y="0"/>
                  </a:moveTo>
                  <a:lnTo>
                    <a:pt x="368" y="0"/>
                  </a:lnTo>
                  <a:lnTo>
                    <a:pt x="0" y="184"/>
                  </a:lnTo>
                </a:path>
              </a:pathLst>
            </a:custGeom>
            <a:solidFill>
              <a:schemeClr val="tx1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7" name="Freeform 33"/>
            <p:cNvSpPr>
              <a:spLocks noChangeAspect="1"/>
            </p:cNvSpPr>
            <p:nvPr/>
          </p:nvSpPr>
          <p:spPr bwMode="auto">
            <a:xfrm>
              <a:off x="3263" y="1032"/>
              <a:ext cx="633" cy="202"/>
            </a:xfrm>
            <a:custGeom>
              <a:avLst/>
              <a:gdLst>
                <a:gd name="T0" fmla="*/ 569 w 704"/>
                <a:gd name="T1" fmla="*/ 0 h 224"/>
                <a:gd name="T2" fmla="*/ 504 w 704"/>
                <a:gd name="T3" fmla="*/ 0 h 224"/>
                <a:gd name="T4" fmla="*/ 0 w 704"/>
                <a:gd name="T5" fmla="*/ 182 h 224"/>
                <a:gd name="T6" fmla="*/ 0 60000 65536"/>
                <a:gd name="T7" fmla="*/ 0 60000 65536"/>
                <a:gd name="T8" fmla="*/ 0 60000 65536"/>
                <a:gd name="T9" fmla="*/ 0 w 704"/>
                <a:gd name="T10" fmla="*/ 0 h 224"/>
                <a:gd name="T11" fmla="*/ 704 w 704"/>
                <a:gd name="T12" fmla="*/ 224 h 2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" h="224">
                  <a:moveTo>
                    <a:pt x="704" y="0"/>
                  </a:moveTo>
                  <a:lnTo>
                    <a:pt x="624" y="0"/>
                  </a:lnTo>
                  <a:lnTo>
                    <a:pt x="0" y="224"/>
                  </a:lnTo>
                </a:path>
              </a:pathLst>
            </a:custGeom>
            <a:solidFill>
              <a:schemeClr val="tx1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8" name="Freeform 35"/>
            <p:cNvSpPr>
              <a:spLocks noChangeAspect="1"/>
            </p:cNvSpPr>
            <p:nvPr/>
          </p:nvSpPr>
          <p:spPr bwMode="auto">
            <a:xfrm>
              <a:off x="3342" y="543"/>
              <a:ext cx="547" cy="166"/>
            </a:xfrm>
            <a:custGeom>
              <a:avLst/>
              <a:gdLst>
                <a:gd name="T0" fmla="*/ 492 w 608"/>
                <a:gd name="T1" fmla="*/ 0 h 184"/>
                <a:gd name="T2" fmla="*/ 434 w 608"/>
                <a:gd name="T3" fmla="*/ 0 h 184"/>
                <a:gd name="T4" fmla="*/ 0 w 608"/>
                <a:gd name="T5" fmla="*/ 150 h 184"/>
                <a:gd name="T6" fmla="*/ 0 60000 65536"/>
                <a:gd name="T7" fmla="*/ 0 60000 65536"/>
                <a:gd name="T8" fmla="*/ 0 60000 65536"/>
                <a:gd name="T9" fmla="*/ 0 w 608"/>
                <a:gd name="T10" fmla="*/ 0 h 184"/>
                <a:gd name="T11" fmla="*/ 608 w 608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8" h="184">
                  <a:moveTo>
                    <a:pt x="608" y="0"/>
                  </a:moveTo>
                  <a:lnTo>
                    <a:pt x="536" y="0"/>
                  </a:lnTo>
                  <a:lnTo>
                    <a:pt x="0" y="184"/>
                  </a:lnTo>
                </a:path>
              </a:pathLst>
            </a:custGeom>
            <a:solidFill>
              <a:schemeClr val="tx1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9" name="Freeform 36"/>
            <p:cNvSpPr>
              <a:spLocks noChangeAspect="1"/>
            </p:cNvSpPr>
            <p:nvPr/>
          </p:nvSpPr>
          <p:spPr bwMode="auto">
            <a:xfrm>
              <a:off x="3263" y="399"/>
              <a:ext cx="640" cy="223"/>
            </a:xfrm>
            <a:custGeom>
              <a:avLst/>
              <a:gdLst>
                <a:gd name="T0" fmla="*/ 575 w 712"/>
                <a:gd name="T1" fmla="*/ 0 h 248"/>
                <a:gd name="T2" fmla="*/ 504 w 712"/>
                <a:gd name="T3" fmla="*/ 0 h 248"/>
                <a:gd name="T4" fmla="*/ 0 w 712"/>
                <a:gd name="T5" fmla="*/ 201 h 248"/>
                <a:gd name="T6" fmla="*/ 0 60000 65536"/>
                <a:gd name="T7" fmla="*/ 0 60000 65536"/>
                <a:gd name="T8" fmla="*/ 0 60000 65536"/>
                <a:gd name="T9" fmla="*/ 0 w 712"/>
                <a:gd name="T10" fmla="*/ 0 h 248"/>
                <a:gd name="T11" fmla="*/ 712 w 712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12" h="248">
                  <a:moveTo>
                    <a:pt x="712" y="0"/>
                  </a:moveTo>
                  <a:lnTo>
                    <a:pt x="624" y="0"/>
                  </a:lnTo>
                  <a:lnTo>
                    <a:pt x="0" y="248"/>
                  </a:lnTo>
                </a:path>
              </a:pathLst>
            </a:custGeom>
            <a:solidFill>
              <a:schemeClr val="tx1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0" name="Rectangle 38"/>
            <p:cNvSpPr>
              <a:spLocks noChangeAspect="1" noChangeArrowheads="1"/>
            </p:cNvSpPr>
            <p:nvPr/>
          </p:nvSpPr>
          <p:spPr bwMode="auto">
            <a:xfrm>
              <a:off x="1604" y="353"/>
              <a:ext cx="593" cy="120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 b="1" dirty="0">
                  <a:solidFill>
                    <a:srgbClr val="000000"/>
                  </a:solidFill>
                  <a:latin typeface="Arial" charset="0"/>
                </a:rPr>
                <a:t>Nasal (nose)</a:t>
              </a:r>
              <a:endParaRPr lang="en-US" sz="1000" b="1" dirty="0">
                <a:latin typeface="Arial" charset="0"/>
              </a:endParaRPr>
            </a:p>
          </p:txBody>
        </p:sp>
        <p:sp>
          <p:nvSpPr>
            <p:cNvPr id="42051" name="Rectangle 39"/>
            <p:cNvSpPr>
              <a:spLocks noChangeAspect="1" noChangeArrowheads="1"/>
            </p:cNvSpPr>
            <p:nvPr/>
          </p:nvSpPr>
          <p:spPr bwMode="auto">
            <a:xfrm>
              <a:off x="1598" y="511"/>
              <a:ext cx="600" cy="120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 b="1" dirty="0">
                  <a:solidFill>
                    <a:srgbClr val="000000"/>
                  </a:solidFill>
                  <a:latin typeface="Arial" charset="0"/>
                </a:rPr>
                <a:t>Oral (mouth)</a:t>
              </a:r>
              <a:endParaRPr lang="en-US" sz="1000" b="1" dirty="0">
                <a:latin typeface="Arial" charset="0"/>
              </a:endParaRPr>
            </a:p>
          </p:txBody>
        </p:sp>
        <p:sp>
          <p:nvSpPr>
            <p:cNvPr id="42052" name="Rectangle 40"/>
            <p:cNvSpPr>
              <a:spLocks noChangeAspect="1" noChangeArrowheads="1"/>
            </p:cNvSpPr>
            <p:nvPr/>
          </p:nvSpPr>
          <p:spPr bwMode="auto">
            <a:xfrm>
              <a:off x="1598" y="741"/>
              <a:ext cx="708" cy="120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Cervical (neck)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42053" name="Rectangle 41"/>
            <p:cNvSpPr>
              <a:spLocks noChangeAspect="1" noChangeArrowheads="1"/>
            </p:cNvSpPr>
            <p:nvPr/>
          </p:nvSpPr>
          <p:spPr bwMode="auto">
            <a:xfrm>
              <a:off x="1598" y="936"/>
              <a:ext cx="884" cy="237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Acromial</a:t>
              </a:r>
            </a:p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(point of shoulder)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42054" name="Rectangle 42"/>
            <p:cNvSpPr>
              <a:spLocks noChangeAspect="1" noChangeArrowheads="1"/>
            </p:cNvSpPr>
            <p:nvPr/>
          </p:nvSpPr>
          <p:spPr bwMode="auto">
            <a:xfrm>
              <a:off x="1598" y="1194"/>
              <a:ext cx="759" cy="120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Axillary (armpit)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42055" name="Rectangle 43"/>
            <p:cNvSpPr>
              <a:spLocks noChangeAspect="1" noChangeArrowheads="1"/>
            </p:cNvSpPr>
            <p:nvPr/>
          </p:nvSpPr>
          <p:spPr bwMode="auto">
            <a:xfrm>
              <a:off x="1598" y="1611"/>
              <a:ext cx="670" cy="120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Brachial (arm)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42056" name="Rectangle 44"/>
            <p:cNvSpPr>
              <a:spLocks noChangeAspect="1" noChangeArrowheads="1"/>
            </p:cNvSpPr>
            <p:nvPr/>
          </p:nvSpPr>
          <p:spPr bwMode="auto">
            <a:xfrm>
              <a:off x="1598" y="1777"/>
              <a:ext cx="729" cy="237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Antecubital</a:t>
              </a:r>
            </a:p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(front of elbow)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42057" name="Rectangle 45"/>
            <p:cNvSpPr>
              <a:spLocks noChangeAspect="1" noChangeArrowheads="1"/>
            </p:cNvSpPr>
            <p:nvPr/>
          </p:nvSpPr>
          <p:spPr bwMode="auto">
            <a:xfrm>
              <a:off x="1598" y="1363"/>
              <a:ext cx="516" cy="237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Abdominal</a:t>
              </a:r>
            </a:p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(abdomen)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42058" name="Rectangle 46"/>
            <p:cNvSpPr>
              <a:spLocks noChangeAspect="1" noChangeArrowheads="1"/>
            </p:cNvSpPr>
            <p:nvPr/>
          </p:nvSpPr>
          <p:spPr bwMode="auto">
            <a:xfrm>
              <a:off x="1598" y="2294"/>
              <a:ext cx="663" cy="120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Pelvic (pelvis)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42059" name="Rectangle 47"/>
            <p:cNvSpPr>
              <a:spLocks noChangeAspect="1" noChangeArrowheads="1"/>
            </p:cNvSpPr>
            <p:nvPr/>
          </p:nvSpPr>
          <p:spPr bwMode="auto">
            <a:xfrm>
              <a:off x="1598" y="2036"/>
              <a:ext cx="604" cy="237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Antebrachial</a:t>
              </a:r>
            </a:p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(forearm)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42060" name="Rectangle 48"/>
            <p:cNvSpPr>
              <a:spLocks noChangeAspect="1" noChangeArrowheads="1"/>
            </p:cNvSpPr>
            <p:nvPr/>
          </p:nvSpPr>
          <p:spPr bwMode="auto">
            <a:xfrm>
              <a:off x="1598" y="2453"/>
              <a:ext cx="638" cy="120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Carpal (wrist)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42061" name="Rectangle 51"/>
            <p:cNvSpPr>
              <a:spLocks noChangeAspect="1" noChangeArrowheads="1"/>
            </p:cNvSpPr>
            <p:nvPr/>
          </p:nvSpPr>
          <p:spPr bwMode="auto">
            <a:xfrm>
              <a:off x="1598" y="3230"/>
              <a:ext cx="400" cy="237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Digital</a:t>
              </a:r>
            </a:p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(fingers)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42062" name="Rectangle 52"/>
            <p:cNvSpPr>
              <a:spLocks noChangeAspect="1" noChangeArrowheads="1"/>
            </p:cNvSpPr>
            <p:nvPr/>
          </p:nvSpPr>
          <p:spPr bwMode="auto">
            <a:xfrm>
              <a:off x="1598" y="3525"/>
              <a:ext cx="1020" cy="120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Pubic (genital region)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42063" name="Rectangle 53"/>
            <p:cNvSpPr>
              <a:spLocks noChangeAspect="1" noChangeArrowheads="1"/>
            </p:cNvSpPr>
            <p:nvPr/>
          </p:nvSpPr>
          <p:spPr bwMode="auto">
            <a:xfrm>
              <a:off x="1598" y="3812"/>
              <a:ext cx="693" cy="237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Patellar</a:t>
              </a:r>
            </a:p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(anterior knee)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42064" name="Rectangle 55"/>
            <p:cNvSpPr>
              <a:spLocks noChangeAspect="1" noChangeArrowheads="1"/>
            </p:cNvSpPr>
            <p:nvPr/>
          </p:nvSpPr>
          <p:spPr bwMode="auto">
            <a:xfrm>
              <a:off x="2011" y="4388"/>
              <a:ext cx="641" cy="120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Tarsal (ankle)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42065" name="Rectangle 57"/>
            <p:cNvSpPr>
              <a:spLocks noChangeAspect="1" noChangeArrowheads="1"/>
            </p:cNvSpPr>
            <p:nvPr/>
          </p:nvSpPr>
          <p:spPr bwMode="auto">
            <a:xfrm>
              <a:off x="2011" y="4575"/>
              <a:ext cx="605" cy="118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Digital (toes)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42066" name="Rectangle 58"/>
            <p:cNvSpPr>
              <a:spLocks noChangeAspect="1" noChangeArrowheads="1"/>
            </p:cNvSpPr>
            <p:nvPr/>
          </p:nvSpPr>
          <p:spPr bwMode="auto">
            <a:xfrm>
              <a:off x="3921" y="3260"/>
              <a:ext cx="382" cy="237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Inguinal</a:t>
              </a:r>
            </a:p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(groin)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42067" name="Rectangle 59"/>
            <p:cNvSpPr>
              <a:spLocks noChangeAspect="1" noChangeArrowheads="1"/>
            </p:cNvSpPr>
            <p:nvPr/>
          </p:nvSpPr>
          <p:spPr bwMode="auto">
            <a:xfrm>
              <a:off x="3921" y="2964"/>
              <a:ext cx="271" cy="237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Coxal</a:t>
              </a:r>
            </a:p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(hip)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42068" name="Rectangle 60"/>
            <p:cNvSpPr>
              <a:spLocks noChangeAspect="1" noChangeArrowheads="1"/>
            </p:cNvSpPr>
            <p:nvPr/>
          </p:nvSpPr>
          <p:spPr bwMode="auto">
            <a:xfrm>
              <a:off x="3921" y="3546"/>
              <a:ext cx="387" cy="237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Femoral</a:t>
              </a:r>
            </a:p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(thigh)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42069" name="Rectangle 61"/>
            <p:cNvSpPr>
              <a:spLocks noChangeAspect="1" noChangeArrowheads="1"/>
            </p:cNvSpPr>
            <p:nvPr/>
          </p:nvSpPr>
          <p:spPr bwMode="auto">
            <a:xfrm>
              <a:off x="3921" y="3935"/>
              <a:ext cx="560" cy="35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Fibular, or</a:t>
              </a:r>
            </a:p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peroneal</a:t>
              </a:r>
              <a:endParaRPr lang="en-US" sz="1000" b="1">
                <a:latin typeface="Arial" charset="0"/>
              </a:endParaRPr>
            </a:p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(side of leg)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42070" name="Rectangle 64"/>
            <p:cNvSpPr>
              <a:spLocks noChangeAspect="1" noChangeArrowheads="1"/>
            </p:cNvSpPr>
            <p:nvPr/>
          </p:nvSpPr>
          <p:spPr bwMode="auto">
            <a:xfrm>
              <a:off x="3921" y="374"/>
              <a:ext cx="855" cy="120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Frontal (forehead)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42071" name="Rectangle 65"/>
            <p:cNvSpPr>
              <a:spLocks noChangeAspect="1" noChangeArrowheads="1"/>
            </p:cNvSpPr>
            <p:nvPr/>
          </p:nvSpPr>
          <p:spPr bwMode="auto">
            <a:xfrm>
              <a:off x="3921" y="518"/>
              <a:ext cx="581" cy="120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Orbital (eye)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42072" name="Rectangle 67"/>
            <p:cNvSpPr>
              <a:spLocks noChangeAspect="1" noChangeArrowheads="1"/>
            </p:cNvSpPr>
            <p:nvPr/>
          </p:nvSpPr>
          <p:spPr bwMode="auto">
            <a:xfrm>
              <a:off x="3921" y="1000"/>
              <a:ext cx="605" cy="237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Sternal</a:t>
              </a:r>
            </a:p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(breastbone)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42073" name="Rectangle 68"/>
            <p:cNvSpPr>
              <a:spLocks noChangeAspect="1" noChangeArrowheads="1"/>
            </p:cNvSpPr>
            <p:nvPr/>
          </p:nvSpPr>
          <p:spPr bwMode="auto">
            <a:xfrm>
              <a:off x="3921" y="1259"/>
              <a:ext cx="415" cy="237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Thoracic</a:t>
              </a:r>
            </a:p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(chest)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42074" name="Rectangle 70"/>
            <p:cNvSpPr>
              <a:spLocks noChangeAspect="1" noChangeArrowheads="1"/>
            </p:cNvSpPr>
            <p:nvPr/>
          </p:nvSpPr>
          <p:spPr bwMode="auto">
            <a:xfrm>
              <a:off x="3927" y="2085"/>
              <a:ext cx="443" cy="23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Umbilical</a:t>
              </a:r>
            </a:p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(navel)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42075" name="Rectangle 71"/>
            <p:cNvSpPr>
              <a:spLocks noChangeAspect="1" noChangeArrowheads="1"/>
            </p:cNvSpPr>
            <p:nvPr/>
          </p:nvSpPr>
          <p:spPr bwMode="auto">
            <a:xfrm>
              <a:off x="2966" y="4647"/>
              <a:ext cx="539" cy="120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(a) Anterior</a:t>
              </a:r>
              <a:endParaRPr lang="en-US" sz="1000" b="1">
                <a:latin typeface="Arial" charset="0"/>
              </a:endParaRPr>
            </a:p>
          </p:txBody>
        </p:sp>
      </p:grpSp>
      <p:grpSp>
        <p:nvGrpSpPr>
          <p:cNvPr id="3" name="Group 78"/>
          <p:cNvGrpSpPr>
            <a:grpSpLocks/>
          </p:cNvGrpSpPr>
          <p:nvPr/>
        </p:nvGrpSpPr>
        <p:grpSpPr bwMode="auto">
          <a:xfrm>
            <a:off x="5540375" y="1143000"/>
            <a:ext cx="3551238" cy="5632450"/>
            <a:chOff x="1855" y="565"/>
            <a:chExt cx="2153" cy="3412"/>
          </a:xfrm>
        </p:grpSpPr>
        <p:pic>
          <p:nvPicPr>
            <p:cNvPr id="41989" name="Picture 7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55" y="565"/>
              <a:ext cx="1305" cy="333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1990" name="Freeform 80"/>
            <p:cNvSpPr>
              <a:spLocks noChangeAspect="1"/>
            </p:cNvSpPr>
            <p:nvPr/>
          </p:nvSpPr>
          <p:spPr bwMode="auto">
            <a:xfrm>
              <a:off x="2538" y="875"/>
              <a:ext cx="637" cy="163"/>
            </a:xfrm>
            <a:custGeom>
              <a:avLst/>
              <a:gdLst>
                <a:gd name="T0" fmla="*/ 434 w 936"/>
                <a:gd name="T1" fmla="*/ 0 h 240"/>
                <a:gd name="T2" fmla="*/ 400 w 936"/>
                <a:gd name="T3" fmla="*/ 0 h 240"/>
                <a:gd name="T4" fmla="*/ 0 w 936"/>
                <a:gd name="T5" fmla="*/ 111 h 240"/>
                <a:gd name="T6" fmla="*/ 0 60000 65536"/>
                <a:gd name="T7" fmla="*/ 0 60000 65536"/>
                <a:gd name="T8" fmla="*/ 0 60000 65536"/>
                <a:gd name="T9" fmla="*/ 0 w 936"/>
                <a:gd name="T10" fmla="*/ 0 h 240"/>
                <a:gd name="T11" fmla="*/ 936 w 93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36" h="240">
                  <a:moveTo>
                    <a:pt x="936" y="0"/>
                  </a:moveTo>
                  <a:lnTo>
                    <a:pt x="864" y="0"/>
                  </a:lnTo>
                  <a:lnTo>
                    <a:pt x="0" y="240"/>
                  </a:lnTo>
                </a:path>
              </a:pathLst>
            </a:custGeom>
            <a:solidFill>
              <a:schemeClr val="tx1"/>
            </a:solidFill>
            <a:ln w="381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1" name="Freeform 81"/>
            <p:cNvSpPr>
              <a:spLocks noChangeAspect="1"/>
            </p:cNvSpPr>
            <p:nvPr/>
          </p:nvSpPr>
          <p:spPr bwMode="auto">
            <a:xfrm>
              <a:off x="2679" y="2332"/>
              <a:ext cx="496" cy="300"/>
            </a:xfrm>
            <a:custGeom>
              <a:avLst/>
              <a:gdLst>
                <a:gd name="T0" fmla="*/ 338 w 728"/>
                <a:gd name="T1" fmla="*/ 184 h 488"/>
                <a:gd name="T2" fmla="*/ 305 w 728"/>
                <a:gd name="T3" fmla="*/ 184 h 488"/>
                <a:gd name="T4" fmla="*/ 0 w 728"/>
                <a:gd name="T5" fmla="*/ 0 h 488"/>
                <a:gd name="T6" fmla="*/ 0 60000 65536"/>
                <a:gd name="T7" fmla="*/ 0 60000 65536"/>
                <a:gd name="T8" fmla="*/ 0 60000 65536"/>
                <a:gd name="T9" fmla="*/ 0 w 728"/>
                <a:gd name="T10" fmla="*/ 0 h 488"/>
                <a:gd name="T11" fmla="*/ 728 w 728"/>
                <a:gd name="T12" fmla="*/ 488 h 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8" h="488">
                  <a:moveTo>
                    <a:pt x="728" y="488"/>
                  </a:moveTo>
                  <a:lnTo>
                    <a:pt x="656" y="488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2" name="Freeform 82"/>
            <p:cNvSpPr>
              <a:spLocks noChangeAspect="1"/>
            </p:cNvSpPr>
            <p:nvPr/>
          </p:nvSpPr>
          <p:spPr bwMode="auto">
            <a:xfrm>
              <a:off x="2527" y="2371"/>
              <a:ext cx="652" cy="412"/>
            </a:xfrm>
            <a:custGeom>
              <a:avLst/>
              <a:gdLst>
                <a:gd name="T0" fmla="*/ 443 w 960"/>
                <a:gd name="T1" fmla="*/ 262 h 648"/>
                <a:gd name="T2" fmla="*/ 406 w 960"/>
                <a:gd name="T3" fmla="*/ 262 h 648"/>
                <a:gd name="T4" fmla="*/ 0 w 960"/>
                <a:gd name="T5" fmla="*/ 0 h 648"/>
                <a:gd name="T6" fmla="*/ 0 60000 65536"/>
                <a:gd name="T7" fmla="*/ 0 60000 65536"/>
                <a:gd name="T8" fmla="*/ 0 60000 65536"/>
                <a:gd name="T9" fmla="*/ 0 w 960"/>
                <a:gd name="T10" fmla="*/ 0 h 648"/>
                <a:gd name="T11" fmla="*/ 960 w 960"/>
                <a:gd name="T12" fmla="*/ 648 h 6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0" h="648">
                  <a:moveTo>
                    <a:pt x="960" y="648"/>
                  </a:moveTo>
                  <a:lnTo>
                    <a:pt x="880" y="648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3" name="Freeform 83"/>
            <p:cNvSpPr>
              <a:spLocks noChangeAspect="1"/>
            </p:cNvSpPr>
            <p:nvPr/>
          </p:nvSpPr>
          <p:spPr bwMode="auto">
            <a:xfrm>
              <a:off x="2701" y="2686"/>
              <a:ext cx="478" cy="489"/>
            </a:xfrm>
            <a:custGeom>
              <a:avLst/>
              <a:gdLst>
                <a:gd name="T0" fmla="*/ 325 w 704"/>
                <a:gd name="T1" fmla="*/ 332 h 720"/>
                <a:gd name="T2" fmla="*/ 288 w 704"/>
                <a:gd name="T3" fmla="*/ 332 h 720"/>
                <a:gd name="T4" fmla="*/ 0 w 704"/>
                <a:gd name="T5" fmla="*/ 0 h 720"/>
                <a:gd name="T6" fmla="*/ 0 60000 65536"/>
                <a:gd name="T7" fmla="*/ 0 60000 65536"/>
                <a:gd name="T8" fmla="*/ 0 60000 65536"/>
                <a:gd name="T9" fmla="*/ 0 w 704"/>
                <a:gd name="T10" fmla="*/ 0 h 720"/>
                <a:gd name="T11" fmla="*/ 704 w 704"/>
                <a:gd name="T12" fmla="*/ 720 h 7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4" h="720">
                  <a:moveTo>
                    <a:pt x="704" y="720"/>
                  </a:moveTo>
                  <a:lnTo>
                    <a:pt x="624" y="72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4" name="Freeform 84"/>
            <p:cNvSpPr>
              <a:spLocks noChangeAspect="1"/>
            </p:cNvSpPr>
            <p:nvPr/>
          </p:nvSpPr>
          <p:spPr bwMode="auto">
            <a:xfrm>
              <a:off x="2663" y="2952"/>
              <a:ext cx="516" cy="348"/>
            </a:xfrm>
            <a:custGeom>
              <a:avLst/>
              <a:gdLst>
                <a:gd name="T0" fmla="*/ 350 w 760"/>
                <a:gd name="T1" fmla="*/ 237 h 512"/>
                <a:gd name="T2" fmla="*/ 314 w 760"/>
                <a:gd name="T3" fmla="*/ 237 h 512"/>
                <a:gd name="T4" fmla="*/ 0 w 760"/>
                <a:gd name="T5" fmla="*/ 0 h 512"/>
                <a:gd name="T6" fmla="*/ 0 60000 65536"/>
                <a:gd name="T7" fmla="*/ 0 60000 65536"/>
                <a:gd name="T8" fmla="*/ 0 60000 65536"/>
                <a:gd name="T9" fmla="*/ 0 w 760"/>
                <a:gd name="T10" fmla="*/ 0 h 512"/>
                <a:gd name="T11" fmla="*/ 760 w 760"/>
                <a:gd name="T12" fmla="*/ 512 h 5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0" h="512">
                  <a:moveTo>
                    <a:pt x="760" y="512"/>
                  </a:moveTo>
                  <a:lnTo>
                    <a:pt x="680" y="512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5" name="Freeform 86"/>
            <p:cNvSpPr>
              <a:spLocks noChangeAspect="1"/>
            </p:cNvSpPr>
            <p:nvPr/>
          </p:nvSpPr>
          <p:spPr bwMode="auto">
            <a:xfrm>
              <a:off x="2625" y="3643"/>
              <a:ext cx="554" cy="60"/>
            </a:xfrm>
            <a:custGeom>
              <a:avLst/>
              <a:gdLst>
                <a:gd name="T0" fmla="*/ 376 w 816"/>
                <a:gd name="T1" fmla="*/ 0 h 88"/>
                <a:gd name="T2" fmla="*/ 339 w 816"/>
                <a:gd name="T3" fmla="*/ 0 h 88"/>
                <a:gd name="T4" fmla="*/ 0 w 816"/>
                <a:gd name="T5" fmla="*/ 41 h 88"/>
                <a:gd name="T6" fmla="*/ 0 60000 65536"/>
                <a:gd name="T7" fmla="*/ 0 60000 65536"/>
                <a:gd name="T8" fmla="*/ 0 60000 65536"/>
                <a:gd name="T9" fmla="*/ 0 w 816"/>
                <a:gd name="T10" fmla="*/ 0 h 88"/>
                <a:gd name="T11" fmla="*/ 816 w 816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88">
                  <a:moveTo>
                    <a:pt x="816" y="0"/>
                  </a:moveTo>
                  <a:lnTo>
                    <a:pt x="736" y="0"/>
                  </a:lnTo>
                  <a:lnTo>
                    <a:pt x="0" y="88"/>
                  </a:lnTo>
                </a:path>
              </a:pathLst>
            </a:custGeom>
            <a:solidFill>
              <a:schemeClr val="tx1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6" name="Freeform 88"/>
            <p:cNvSpPr>
              <a:spLocks noChangeAspect="1"/>
            </p:cNvSpPr>
            <p:nvPr/>
          </p:nvSpPr>
          <p:spPr bwMode="auto">
            <a:xfrm>
              <a:off x="2538" y="875"/>
              <a:ext cx="637" cy="163"/>
            </a:xfrm>
            <a:custGeom>
              <a:avLst/>
              <a:gdLst>
                <a:gd name="T0" fmla="*/ 434 w 936"/>
                <a:gd name="T1" fmla="*/ 0 h 240"/>
                <a:gd name="T2" fmla="*/ 400 w 936"/>
                <a:gd name="T3" fmla="*/ 0 h 240"/>
                <a:gd name="T4" fmla="*/ 0 w 936"/>
                <a:gd name="T5" fmla="*/ 111 h 240"/>
                <a:gd name="T6" fmla="*/ 0 60000 65536"/>
                <a:gd name="T7" fmla="*/ 0 60000 65536"/>
                <a:gd name="T8" fmla="*/ 0 60000 65536"/>
                <a:gd name="T9" fmla="*/ 0 w 936"/>
                <a:gd name="T10" fmla="*/ 0 h 240"/>
                <a:gd name="T11" fmla="*/ 936 w 93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36" h="240">
                  <a:moveTo>
                    <a:pt x="936" y="0"/>
                  </a:moveTo>
                  <a:lnTo>
                    <a:pt x="864" y="0"/>
                  </a:lnTo>
                  <a:lnTo>
                    <a:pt x="0" y="240"/>
                  </a:lnTo>
                </a:path>
              </a:pathLst>
            </a:custGeom>
            <a:solidFill>
              <a:schemeClr val="tx1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7" name="Freeform 90"/>
            <p:cNvSpPr>
              <a:spLocks noChangeAspect="1"/>
            </p:cNvSpPr>
            <p:nvPr/>
          </p:nvSpPr>
          <p:spPr bwMode="auto">
            <a:xfrm>
              <a:off x="2875" y="1615"/>
              <a:ext cx="304" cy="58"/>
            </a:xfrm>
            <a:custGeom>
              <a:avLst/>
              <a:gdLst>
                <a:gd name="T0" fmla="*/ 206 w 448"/>
                <a:gd name="T1" fmla="*/ 105 h 32"/>
                <a:gd name="T2" fmla="*/ 170 w 448"/>
                <a:gd name="T3" fmla="*/ 105 h 32"/>
                <a:gd name="T4" fmla="*/ 0 w 448"/>
                <a:gd name="T5" fmla="*/ 0 h 32"/>
                <a:gd name="T6" fmla="*/ 0 60000 65536"/>
                <a:gd name="T7" fmla="*/ 0 60000 65536"/>
                <a:gd name="T8" fmla="*/ 0 60000 65536"/>
                <a:gd name="T9" fmla="*/ 0 w 448"/>
                <a:gd name="T10" fmla="*/ 0 h 32"/>
                <a:gd name="T11" fmla="*/ 448 w 448"/>
                <a:gd name="T12" fmla="*/ 32 h 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8" h="32">
                  <a:moveTo>
                    <a:pt x="448" y="32"/>
                  </a:moveTo>
                  <a:lnTo>
                    <a:pt x="368" y="32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8" name="Freeform 91"/>
            <p:cNvSpPr>
              <a:spLocks noChangeAspect="1"/>
            </p:cNvSpPr>
            <p:nvPr/>
          </p:nvSpPr>
          <p:spPr bwMode="auto">
            <a:xfrm>
              <a:off x="2744" y="1463"/>
              <a:ext cx="435" cy="37"/>
            </a:xfrm>
            <a:custGeom>
              <a:avLst/>
              <a:gdLst>
                <a:gd name="T0" fmla="*/ 296 w 640"/>
                <a:gd name="T1" fmla="*/ 0 h 56"/>
                <a:gd name="T2" fmla="*/ 259 w 640"/>
                <a:gd name="T3" fmla="*/ 0 h 56"/>
                <a:gd name="T4" fmla="*/ 0 w 640"/>
                <a:gd name="T5" fmla="*/ 24 h 56"/>
                <a:gd name="T6" fmla="*/ 0 60000 65536"/>
                <a:gd name="T7" fmla="*/ 0 60000 65536"/>
                <a:gd name="T8" fmla="*/ 0 60000 65536"/>
                <a:gd name="T9" fmla="*/ 0 w 640"/>
                <a:gd name="T10" fmla="*/ 0 h 56"/>
                <a:gd name="T11" fmla="*/ 640 w 640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0" h="56">
                  <a:moveTo>
                    <a:pt x="640" y="0"/>
                  </a:moveTo>
                  <a:lnTo>
                    <a:pt x="560" y="0"/>
                  </a:lnTo>
                  <a:lnTo>
                    <a:pt x="0" y="56"/>
                  </a:lnTo>
                </a:path>
              </a:pathLst>
            </a:custGeom>
            <a:solidFill>
              <a:schemeClr val="tx1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9" name="Freeform 93"/>
            <p:cNvSpPr>
              <a:spLocks noChangeAspect="1"/>
            </p:cNvSpPr>
            <p:nvPr/>
          </p:nvSpPr>
          <p:spPr bwMode="auto">
            <a:xfrm>
              <a:off x="2641" y="1952"/>
              <a:ext cx="538" cy="224"/>
            </a:xfrm>
            <a:custGeom>
              <a:avLst/>
              <a:gdLst>
                <a:gd name="T0" fmla="*/ 365 w 792"/>
                <a:gd name="T1" fmla="*/ 273 h 184"/>
                <a:gd name="T2" fmla="*/ 329 w 792"/>
                <a:gd name="T3" fmla="*/ 273 h 184"/>
                <a:gd name="T4" fmla="*/ 0 w 792"/>
                <a:gd name="T5" fmla="*/ 0 h 184"/>
                <a:gd name="T6" fmla="*/ 0 60000 65536"/>
                <a:gd name="T7" fmla="*/ 0 60000 65536"/>
                <a:gd name="T8" fmla="*/ 0 60000 65536"/>
                <a:gd name="T9" fmla="*/ 0 w 792"/>
                <a:gd name="T10" fmla="*/ 0 h 184"/>
                <a:gd name="T11" fmla="*/ 792 w 792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92" h="184">
                  <a:moveTo>
                    <a:pt x="792" y="184"/>
                  </a:moveTo>
                  <a:lnTo>
                    <a:pt x="712" y="184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0" name="Freeform 94"/>
            <p:cNvSpPr>
              <a:spLocks noChangeAspect="1"/>
            </p:cNvSpPr>
            <p:nvPr/>
          </p:nvSpPr>
          <p:spPr bwMode="auto">
            <a:xfrm>
              <a:off x="2527" y="2120"/>
              <a:ext cx="652" cy="163"/>
            </a:xfrm>
            <a:custGeom>
              <a:avLst/>
              <a:gdLst>
                <a:gd name="T0" fmla="*/ 443 w 960"/>
                <a:gd name="T1" fmla="*/ 332 h 80"/>
                <a:gd name="T2" fmla="*/ 406 w 960"/>
                <a:gd name="T3" fmla="*/ 332 h 80"/>
                <a:gd name="T4" fmla="*/ 0 w 960"/>
                <a:gd name="T5" fmla="*/ 0 h 80"/>
                <a:gd name="T6" fmla="*/ 0 60000 65536"/>
                <a:gd name="T7" fmla="*/ 0 60000 65536"/>
                <a:gd name="T8" fmla="*/ 0 60000 65536"/>
                <a:gd name="T9" fmla="*/ 0 w 960"/>
                <a:gd name="T10" fmla="*/ 0 h 80"/>
                <a:gd name="T11" fmla="*/ 960 w 960"/>
                <a:gd name="T12" fmla="*/ 80 h 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0" h="80">
                  <a:moveTo>
                    <a:pt x="960" y="80"/>
                  </a:moveTo>
                  <a:lnTo>
                    <a:pt x="880" y="8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1" name="Freeform 95"/>
            <p:cNvSpPr>
              <a:spLocks noChangeAspect="1"/>
            </p:cNvSpPr>
            <p:nvPr/>
          </p:nvSpPr>
          <p:spPr bwMode="auto">
            <a:xfrm>
              <a:off x="2538" y="1294"/>
              <a:ext cx="637" cy="109"/>
            </a:xfrm>
            <a:custGeom>
              <a:avLst/>
              <a:gdLst>
                <a:gd name="T0" fmla="*/ 434 w 936"/>
                <a:gd name="T1" fmla="*/ 0 h 160"/>
                <a:gd name="T2" fmla="*/ 400 w 936"/>
                <a:gd name="T3" fmla="*/ 0 h 160"/>
                <a:gd name="T4" fmla="*/ 0 w 936"/>
                <a:gd name="T5" fmla="*/ 74 h 160"/>
                <a:gd name="T6" fmla="*/ 0 60000 65536"/>
                <a:gd name="T7" fmla="*/ 0 60000 65536"/>
                <a:gd name="T8" fmla="*/ 0 60000 65536"/>
                <a:gd name="T9" fmla="*/ 0 w 936"/>
                <a:gd name="T10" fmla="*/ 0 h 160"/>
                <a:gd name="T11" fmla="*/ 936 w 936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36" h="160">
                  <a:moveTo>
                    <a:pt x="936" y="0"/>
                  </a:moveTo>
                  <a:lnTo>
                    <a:pt x="864" y="0"/>
                  </a:lnTo>
                  <a:lnTo>
                    <a:pt x="0" y="160"/>
                  </a:lnTo>
                </a:path>
              </a:pathLst>
            </a:custGeom>
            <a:solidFill>
              <a:schemeClr val="tx1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2" name="Freeform 96"/>
            <p:cNvSpPr>
              <a:spLocks noChangeAspect="1"/>
            </p:cNvSpPr>
            <p:nvPr/>
          </p:nvSpPr>
          <p:spPr bwMode="auto">
            <a:xfrm>
              <a:off x="2886" y="1082"/>
              <a:ext cx="289" cy="206"/>
            </a:xfrm>
            <a:custGeom>
              <a:avLst/>
              <a:gdLst>
                <a:gd name="T0" fmla="*/ 197 w 424"/>
                <a:gd name="T1" fmla="*/ 0 h 248"/>
                <a:gd name="T2" fmla="*/ 164 w 424"/>
                <a:gd name="T3" fmla="*/ 0 h 248"/>
                <a:gd name="T4" fmla="*/ 0 w 424"/>
                <a:gd name="T5" fmla="*/ 171 h 248"/>
                <a:gd name="T6" fmla="*/ 0 60000 65536"/>
                <a:gd name="T7" fmla="*/ 0 60000 65536"/>
                <a:gd name="T8" fmla="*/ 0 60000 65536"/>
                <a:gd name="T9" fmla="*/ 0 w 424"/>
                <a:gd name="T10" fmla="*/ 0 h 248"/>
                <a:gd name="T11" fmla="*/ 424 w 424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4" h="248">
                  <a:moveTo>
                    <a:pt x="424" y="0"/>
                  </a:moveTo>
                  <a:lnTo>
                    <a:pt x="352" y="0"/>
                  </a:lnTo>
                  <a:lnTo>
                    <a:pt x="0" y="248"/>
                  </a:lnTo>
                </a:path>
              </a:pathLst>
            </a:custGeom>
            <a:solidFill>
              <a:schemeClr val="tx1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3" name="Rectangle 97"/>
            <p:cNvSpPr>
              <a:spLocks noChangeAspect="1" noChangeArrowheads="1"/>
            </p:cNvSpPr>
            <p:nvPr/>
          </p:nvSpPr>
          <p:spPr bwMode="auto">
            <a:xfrm>
              <a:off x="3199" y="1629"/>
              <a:ext cx="516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Brachial (arm)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42004" name="Rectangle 99"/>
            <p:cNvSpPr>
              <a:spLocks noChangeAspect="1" noChangeArrowheads="1"/>
            </p:cNvSpPr>
            <p:nvPr/>
          </p:nvSpPr>
          <p:spPr bwMode="auto">
            <a:xfrm>
              <a:off x="3199" y="828"/>
              <a:ext cx="809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Occipital (back of</a:t>
              </a:r>
            </a:p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head or base of skull) 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42005" name="Rectangle 100"/>
            <p:cNvSpPr>
              <a:spLocks noChangeAspect="1" noChangeArrowheads="1"/>
            </p:cNvSpPr>
            <p:nvPr/>
          </p:nvSpPr>
          <p:spPr bwMode="auto">
            <a:xfrm>
              <a:off x="3199" y="1034"/>
              <a:ext cx="680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Acromial</a:t>
              </a:r>
            </a:p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(point of shoulder)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42006" name="Rectangle 101"/>
            <p:cNvSpPr>
              <a:spLocks noChangeAspect="1" noChangeArrowheads="1"/>
            </p:cNvSpPr>
            <p:nvPr/>
          </p:nvSpPr>
          <p:spPr bwMode="auto">
            <a:xfrm>
              <a:off x="3199" y="1241"/>
              <a:ext cx="568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Vertebral</a:t>
              </a:r>
            </a:p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(spinal column)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42007" name="Rectangle 102"/>
            <p:cNvSpPr>
              <a:spLocks noChangeAspect="1" noChangeArrowheads="1"/>
            </p:cNvSpPr>
            <p:nvPr/>
          </p:nvSpPr>
          <p:spPr bwMode="auto">
            <a:xfrm>
              <a:off x="3199" y="1438"/>
              <a:ext cx="598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Scapular</a:t>
              </a:r>
            </a:p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(shoulder blade)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42008" name="Rectangle 103"/>
            <p:cNvSpPr>
              <a:spLocks noChangeAspect="1" noChangeArrowheads="1"/>
            </p:cNvSpPr>
            <p:nvPr/>
          </p:nvSpPr>
          <p:spPr bwMode="auto">
            <a:xfrm>
              <a:off x="3199" y="1727"/>
              <a:ext cx="640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Dorsum or dorsal</a:t>
              </a:r>
            </a:p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(back)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42009" name="Rectangle 105"/>
            <p:cNvSpPr>
              <a:spLocks noChangeAspect="1" noChangeArrowheads="1"/>
            </p:cNvSpPr>
            <p:nvPr/>
          </p:nvSpPr>
          <p:spPr bwMode="auto">
            <a:xfrm>
              <a:off x="3199" y="2136"/>
              <a:ext cx="492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Lumbar (loin)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42010" name="Rectangle 106"/>
            <p:cNvSpPr>
              <a:spLocks noChangeAspect="1" noChangeArrowheads="1"/>
            </p:cNvSpPr>
            <p:nvPr/>
          </p:nvSpPr>
          <p:spPr bwMode="auto">
            <a:xfrm>
              <a:off x="3199" y="2235"/>
              <a:ext cx="538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Sacral</a:t>
              </a:r>
            </a:p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(between hips)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42011" name="Rectangle 107"/>
            <p:cNvSpPr>
              <a:spLocks noChangeAspect="1" noChangeArrowheads="1"/>
            </p:cNvSpPr>
            <p:nvPr/>
          </p:nvSpPr>
          <p:spPr bwMode="auto">
            <a:xfrm>
              <a:off x="3199" y="2586"/>
              <a:ext cx="611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Gluteal (buttock)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42012" name="Rectangle 108"/>
            <p:cNvSpPr>
              <a:spLocks noChangeAspect="1" noChangeArrowheads="1"/>
            </p:cNvSpPr>
            <p:nvPr/>
          </p:nvSpPr>
          <p:spPr bwMode="auto">
            <a:xfrm>
              <a:off x="3199" y="2733"/>
              <a:ext cx="651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Perineal</a:t>
              </a:r>
            </a:p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(region between</a:t>
              </a:r>
              <a:endParaRPr lang="en-US" sz="1000" b="1">
                <a:latin typeface="Arial" charset="0"/>
              </a:endParaRPr>
            </a:p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the anus and </a:t>
              </a:r>
              <a:endParaRPr lang="en-US" sz="1000" b="1">
                <a:latin typeface="Arial" charset="0"/>
              </a:endParaRPr>
            </a:p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external genitalia)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42013" name="Rectangle 109"/>
            <p:cNvSpPr>
              <a:spLocks noChangeAspect="1" noChangeArrowheads="1"/>
            </p:cNvSpPr>
            <p:nvPr/>
          </p:nvSpPr>
          <p:spPr bwMode="auto">
            <a:xfrm>
              <a:off x="3199" y="3128"/>
              <a:ext cx="560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Femoral (thigh)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42014" name="Rectangle 110"/>
            <p:cNvSpPr>
              <a:spLocks noChangeAspect="1" noChangeArrowheads="1"/>
            </p:cNvSpPr>
            <p:nvPr/>
          </p:nvSpPr>
          <p:spPr bwMode="auto">
            <a:xfrm>
              <a:off x="3199" y="3248"/>
              <a:ext cx="516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Popliteal</a:t>
              </a:r>
            </a:p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(back of knee)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42015" name="Rectangle 112"/>
            <p:cNvSpPr>
              <a:spLocks noChangeAspect="1" noChangeArrowheads="1"/>
            </p:cNvSpPr>
            <p:nvPr/>
          </p:nvSpPr>
          <p:spPr bwMode="auto">
            <a:xfrm>
              <a:off x="3199" y="3590"/>
              <a:ext cx="583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Calcaneal (heel)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42016" name="Rectangle 116"/>
            <p:cNvSpPr>
              <a:spLocks noChangeAspect="1" noChangeArrowheads="1"/>
            </p:cNvSpPr>
            <p:nvPr/>
          </p:nvSpPr>
          <p:spPr bwMode="auto">
            <a:xfrm>
              <a:off x="1928" y="809"/>
              <a:ext cx="319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 b="1" dirty="0">
                  <a:solidFill>
                    <a:srgbClr val="000000"/>
                  </a:solidFill>
                  <a:latin typeface="Arial" charset="0"/>
                </a:rPr>
                <a:t>Cephalic</a:t>
              </a:r>
            </a:p>
            <a:p>
              <a:pPr eaLnBrk="1" hangingPunct="1"/>
              <a:r>
                <a:rPr lang="en-US" sz="1000" b="1" dirty="0">
                  <a:solidFill>
                    <a:srgbClr val="000000"/>
                  </a:solidFill>
                  <a:latin typeface="Arial" charset="0"/>
                </a:rPr>
                <a:t>(head)</a:t>
              </a:r>
              <a:endParaRPr lang="en-US" sz="1000" b="1" dirty="0">
                <a:latin typeface="Arial" charset="0"/>
              </a:endParaRPr>
            </a:p>
          </p:txBody>
        </p:sp>
        <p:sp>
          <p:nvSpPr>
            <p:cNvPr id="42017" name="Rectangle 118"/>
            <p:cNvSpPr>
              <a:spLocks noChangeAspect="1" noChangeArrowheads="1"/>
            </p:cNvSpPr>
            <p:nvPr/>
          </p:nvSpPr>
          <p:spPr bwMode="auto">
            <a:xfrm>
              <a:off x="2317" y="3885"/>
              <a:ext cx="457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(b) Posterior</a:t>
              </a:r>
              <a:endParaRPr lang="en-US" sz="1000" b="1">
                <a:latin typeface="Arial" charset="0"/>
              </a:endParaRPr>
            </a:p>
          </p:txBody>
        </p:sp>
        <p:grpSp>
          <p:nvGrpSpPr>
            <p:cNvPr id="4" name="Group 119"/>
            <p:cNvGrpSpPr>
              <a:grpSpLocks noChangeAspect="1"/>
            </p:cNvGrpSpPr>
            <p:nvPr/>
          </p:nvGrpSpPr>
          <p:grpSpPr bwMode="auto">
            <a:xfrm>
              <a:off x="2266" y="655"/>
              <a:ext cx="92" cy="411"/>
              <a:chOff x="2663" y="0"/>
              <a:chExt cx="136" cy="605"/>
            </a:xfrm>
          </p:grpSpPr>
          <p:sp>
            <p:nvSpPr>
              <p:cNvPr id="42020" name="Line 120"/>
              <p:cNvSpPr>
                <a:spLocks noChangeAspect="1" noChangeShapeType="1"/>
              </p:cNvSpPr>
              <p:nvPr/>
            </p:nvSpPr>
            <p:spPr bwMode="auto">
              <a:xfrm flipH="1">
                <a:off x="2663" y="300"/>
                <a:ext cx="64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1" name="Line 121"/>
              <p:cNvSpPr>
                <a:spLocks noChangeAspect="1" noChangeShapeType="1"/>
              </p:cNvSpPr>
              <p:nvPr/>
            </p:nvSpPr>
            <p:spPr bwMode="auto">
              <a:xfrm flipH="1">
                <a:off x="2735" y="0"/>
                <a:ext cx="64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2" name="Line 122"/>
              <p:cNvSpPr>
                <a:spLocks noChangeAspect="1" noChangeShapeType="1"/>
              </p:cNvSpPr>
              <p:nvPr/>
            </p:nvSpPr>
            <p:spPr bwMode="auto">
              <a:xfrm flipH="1">
                <a:off x="2731" y="604"/>
                <a:ext cx="64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3" name="Line 123"/>
              <p:cNvSpPr>
                <a:spLocks noChangeAspect="1" noChangeShapeType="1"/>
              </p:cNvSpPr>
              <p:nvPr/>
            </p:nvSpPr>
            <p:spPr bwMode="auto">
              <a:xfrm>
                <a:off x="2732" y="0"/>
                <a:ext cx="0" cy="604"/>
              </a:xfrm>
              <a:prstGeom prst="line">
                <a:avLst/>
              </a:prstGeom>
              <a:noFill/>
              <a:ln w="158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019" name="Freeform 139"/>
            <p:cNvSpPr>
              <a:spLocks noChangeAspect="1"/>
            </p:cNvSpPr>
            <p:nvPr/>
          </p:nvSpPr>
          <p:spPr bwMode="auto">
            <a:xfrm>
              <a:off x="2750" y="1739"/>
              <a:ext cx="423" cy="33"/>
            </a:xfrm>
            <a:custGeom>
              <a:avLst/>
              <a:gdLst>
                <a:gd name="T0" fmla="*/ 399 w 448"/>
                <a:gd name="T1" fmla="*/ 34 h 32"/>
                <a:gd name="T2" fmla="*/ 328 w 448"/>
                <a:gd name="T3" fmla="*/ 34 h 32"/>
                <a:gd name="T4" fmla="*/ 0 w 448"/>
                <a:gd name="T5" fmla="*/ 0 h 32"/>
                <a:gd name="T6" fmla="*/ 0 60000 65536"/>
                <a:gd name="T7" fmla="*/ 0 60000 65536"/>
                <a:gd name="T8" fmla="*/ 0 60000 65536"/>
                <a:gd name="T9" fmla="*/ 0 w 448"/>
                <a:gd name="T10" fmla="*/ 0 h 32"/>
                <a:gd name="T11" fmla="*/ 448 w 448"/>
                <a:gd name="T12" fmla="*/ 32 h 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8" h="32">
                  <a:moveTo>
                    <a:pt x="448" y="32"/>
                  </a:moveTo>
                  <a:lnTo>
                    <a:pt x="368" y="32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"/>
          <p:cNvPicPr>
            <a:picLocks noChangeAspect="1" noChangeArrowheads="1"/>
          </p:cNvPicPr>
          <p:nvPr/>
        </p:nvPicPr>
        <p:blipFill>
          <a:blip r:embed="rId2" cstate="print"/>
          <a:srcRect l="2623" t="1489" r="2525" b="34885"/>
          <a:stretch>
            <a:fillRect/>
          </a:stretch>
        </p:blipFill>
        <p:spPr bwMode="auto">
          <a:xfrm>
            <a:off x="2862263" y="1600200"/>
            <a:ext cx="620553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371600"/>
          </a:xfrm>
        </p:spPr>
        <p:txBody>
          <a:bodyPr/>
          <a:lstStyle/>
          <a:p>
            <a:pPr>
              <a:defRPr/>
            </a:pPr>
            <a:r>
              <a:rPr lang="en-US" sz="5400" b="1" dirty="0" smtClean="0"/>
              <a:t>C.  Body Planes &amp; Sections</a:t>
            </a:r>
            <a:endParaRPr lang="en-US" dirty="0" smtClean="0"/>
          </a:p>
        </p:txBody>
      </p:sp>
      <p:sp>
        <p:nvSpPr>
          <p:cNvPr id="4301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8450" y="1649413"/>
            <a:ext cx="8270875" cy="5056187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solidFill>
                  <a:schemeClr val="tx2"/>
                </a:solidFill>
                <a:effectLst/>
              </a:rPr>
              <a:t>Sagittal</a:t>
            </a: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chemeClr val="tx2"/>
                </a:solidFill>
                <a:effectLst/>
              </a:rPr>
              <a:t>Midsagittal</a:t>
            </a: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chemeClr val="tx2"/>
                </a:solidFill>
                <a:effectLst/>
              </a:rPr>
              <a:t>Frontal</a:t>
            </a: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chemeClr val="tx2"/>
                </a:solidFill>
                <a:effectLst/>
              </a:rPr>
              <a:t>Transverse</a:t>
            </a: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chemeClr val="tx2"/>
                </a:solidFill>
                <a:effectLst/>
              </a:rPr>
              <a:t>Oblique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Body Cavities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1.9a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33575" y="690563"/>
            <a:ext cx="5275263" cy="5835650"/>
            <a:chOff x="282" y="447"/>
            <a:chExt cx="3323" cy="3676"/>
          </a:xfrm>
        </p:grpSpPr>
        <p:pic>
          <p:nvPicPr>
            <p:cNvPr id="44037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r="50696"/>
            <a:stretch>
              <a:fillRect/>
            </a:stretch>
          </p:blipFill>
          <p:spPr bwMode="auto">
            <a:xfrm>
              <a:off x="307" y="447"/>
              <a:ext cx="2443" cy="3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38" name="Line 6"/>
            <p:cNvSpPr>
              <a:spLocks noChangeShapeType="1"/>
            </p:cNvSpPr>
            <p:nvPr/>
          </p:nvSpPr>
          <p:spPr bwMode="auto">
            <a:xfrm flipH="1">
              <a:off x="1394" y="676"/>
              <a:ext cx="392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9" name="Freeform 7"/>
            <p:cNvSpPr>
              <a:spLocks/>
            </p:cNvSpPr>
            <p:nvPr/>
          </p:nvSpPr>
          <p:spPr bwMode="auto">
            <a:xfrm>
              <a:off x="2018" y="2316"/>
              <a:ext cx="816" cy="280"/>
            </a:xfrm>
            <a:custGeom>
              <a:avLst/>
              <a:gdLst>
                <a:gd name="T0" fmla="*/ 816 w 816"/>
                <a:gd name="T1" fmla="*/ 280 h 280"/>
                <a:gd name="T2" fmla="*/ 384 w 816"/>
                <a:gd name="T3" fmla="*/ 280 h 280"/>
                <a:gd name="T4" fmla="*/ 0 w 816"/>
                <a:gd name="T5" fmla="*/ 0 h 280"/>
                <a:gd name="T6" fmla="*/ 0 60000 65536"/>
                <a:gd name="T7" fmla="*/ 0 60000 65536"/>
                <a:gd name="T8" fmla="*/ 0 60000 65536"/>
                <a:gd name="T9" fmla="*/ 0 w 816"/>
                <a:gd name="T10" fmla="*/ 0 h 280"/>
                <a:gd name="T11" fmla="*/ 816 w 816"/>
                <a:gd name="T12" fmla="*/ 280 h 2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280">
                  <a:moveTo>
                    <a:pt x="816" y="280"/>
                  </a:moveTo>
                  <a:lnTo>
                    <a:pt x="384" y="28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0" name="Line 8"/>
            <p:cNvSpPr>
              <a:spLocks noChangeShapeType="1"/>
            </p:cNvSpPr>
            <p:nvPr/>
          </p:nvSpPr>
          <p:spPr bwMode="auto">
            <a:xfrm flipH="1">
              <a:off x="2186" y="2812"/>
              <a:ext cx="480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1" name="Line 9"/>
            <p:cNvSpPr>
              <a:spLocks noChangeShapeType="1"/>
            </p:cNvSpPr>
            <p:nvPr/>
          </p:nvSpPr>
          <p:spPr bwMode="auto">
            <a:xfrm flipH="1">
              <a:off x="1850" y="3420"/>
              <a:ext cx="784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2" name="Line 10"/>
            <p:cNvSpPr>
              <a:spLocks noChangeShapeType="1"/>
            </p:cNvSpPr>
            <p:nvPr/>
          </p:nvSpPr>
          <p:spPr bwMode="auto">
            <a:xfrm flipH="1">
              <a:off x="1490" y="2724"/>
              <a:ext cx="272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3" name="Line 11"/>
            <p:cNvSpPr>
              <a:spLocks noChangeShapeType="1"/>
            </p:cNvSpPr>
            <p:nvPr/>
          </p:nvSpPr>
          <p:spPr bwMode="auto">
            <a:xfrm flipH="1">
              <a:off x="1850" y="1708"/>
              <a:ext cx="488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4" name="Line 12"/>
            <p:cNvSpPr>
              <a:spLocks noChangeShapeType="1"/>
            </p:cNvSpPr>
            <p:nvPr/>
          </p:nvSpPr>
          <p:spPr bwMode="auto">
            <a:xfrm flipH="1">
              <a:off x="1394" y="676"/>
              <a:ext cx="39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5" name="Freeform 13"/>
            <p:cNvSpPr>
              <a:spLocks/>
            </p:cNvSpPr>
            <p:nvPr/>
          </p:nvSpPr>
          <p:spPr bwMode="auto">
            <a:xfrm>
              <a:off x="2018" y="2316"/>
              <a:ext cx="816" cy="280"/>
            </a:xfrm>
            <a:custGeom>
              <a:avLst/>
              <a:gdLst>
                <a:gd name="T0" fmla="*/ 816 w 816"/>
                <a:gd name="T1" fmla="*/ 280 h 280"/>
                <a:gd name="T2" fmla="*/ 384 w 816"/>
                <a:gd name="T3" fmla="*/ 280 h 280"/>
                <a:gd name="T4" fmla="*/ 0 w 816"/>
                <a:gd name="T5" fmla="*/ 0 h 280"/>
                <a:gd name="T6" fmla="*/ 0 60000 65536"/>
                <a:gd name="T7" fmla="*/ 0 60000 65536"/>
                <a:gd name="T8" fmla="*/ 0 60000 65536"/>
                <a:gd name="T9" fmla="*/ 0 w 816"/>
                <a:gd name="T10" fmla="*/ 0 h 280"/>
                <a:gd name="T11" fmla="*/ 816 w 816"/>
                <a:gd name="T12" fmla="*/ 280 h 2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280">
                  <a:moveTo>
                    <a:pt x="816" y="280"/>
                  </a:moveTo>
                  <a:lnTo>
                    <a:pt x="384" y="28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6" name="Line 14"/>
            <p:cNvSpPr>
              <a:spLocks noChangeShapeType="1"/>
            </p:cNvSpPr>
            <p:nvPr/>
          </p:nvSpPr>
          <p:spPr bwMode="auto">
            <a:xfrm flipH="1">
              <a:off x="2186" y="2812"/>
              <a:ext cx="48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7" name="Line 15"/>
            <p:cNvSpPr>
              <a:spLocks noChangeShapeType="1"/>
            </p:cNvSpPr>
            <p:nvPr/>
          </p:nvSpPr>
          <p:spPr bwMode="auto">
            <a:xfrm flipH="1">
              <a:off x="1858" y="3420"/>
              <a:ext cx="77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8" name="Line 16"/>
            <p:cNvSpPr>
              <a:spLocks noChangeShapeType="1"/>
            </p:cNvSpPr>
            <p:nvPr/>
          </p:nvSpPr>
          <p:spPr bwMode="auto">
            <a:xfrm flipH="1">
              <a:off x="1490" y="2724"/>
              <a:ext cx="27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9" name="Line 17"/>
            <p:cNvSpPr>
              <a:spLocks noChangeShapeType="1"/>
            </p:cNvSpPr>
            <p:nvPr/>
          </p:nvSpPr>
          <p:spPr bwMode="auto">
            <a:xfrm flipH="1">
              <a:off x="1850" y="1708"/>
              <a:ext cx="488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0" name="Rectangle 18"/>
            <p:cNvSpPr>
              <a:spLocks noChangeArrowheads="1"/>
            </p:cNvSpPr>
            <p:nvPr/>
          </p:nvSpPr>
          <p:spPr bwMode="auto">
            <a:xfrm>
              <a:off x="740" y="608"/>
              <a:ext cx="72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Cranial cavity</a:t>
              </a:r>
            </a:p>
            <a:p>
              <a:pPr eaLnBrk="1" hangingPunct="1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(contains brain)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44051" name="Rectangle 19"/>
            <p:cNvSpPr>
              <a:spLocks noChangeArrowheads="1"/>
            </p:cNvSpPr>
            <p:nvPr/>
          </p:nvSpPr>
          <p:spPr bwMode="auto">
            <a:xfrm>
              <a:off x="282" y="1688"/>
              <a:ext cx="298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Dorsal</a:t>
              </a:r>
            </a:p>
            <a:p>
              <a:pPr eaLnBrk="1" hangingPunct="1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body</a:t>
              </a:r>
              <a:endParaRPr lang="en-US" sz="1800" b="1">
                <a:latin typeface="Arial" charset="0"/>
              </a:endParaRPr>
            </a:p>
            <a:p>
              <a:pPr eaLnBrk="1" hangingPunct="1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cavity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44052" name="Rectangle 20"/>
            <p:cNvSpPr>
              <a:spLocks noChangeArrowheads="1"/>
            </p:cNvSpPr>
            <p:nvPr/>
          </p:nvSpPr>
          <p:spPr bwMode="auto">
            <a:xfrm>
              <a:off x="2850" y="2532"/>
              <a:ext cx="50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Diaphragm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44053" name="Rectangle 21"/>
            <p:cNvSpPr>
              <a:spLocks noChangeArrowheads="1"/>
            </p:cNvSpPr>
            <p:nvPr/>
          </p:nvSpPr>
          <p:spPr bwMode="auto">
            <a:xfrm>
              <a:off x="2690" y="2748"/>
              <a:ext cx="870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Abdominal cavity</a:t>
              </a:r>
            </a:p>
            <a:p>
              <a:pPr eaLnBrk="1" hangingPunct="1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(contains digestive</a:t>
              </a:r>
              <a:endParaRPr lang="en-US" sz="1800" b="1">
                <a:latin typeface="Arial" charset="0"/>
              </a:endParaRPr>
            </a:p>
            <a:p>
              <a:pPr eaLnBrk="1" hangingPunct="1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viscera)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44054" name="Rectangle 22"/>
            <p:cNvSpPr>
              <a:spLocks noChangeArrowheads="1"/>
            </p:cNvSpPr>
            <p:nvPr/>
          </p:nvSpPr>
          <p:spPr bwMode="auto">
            <a:xfrm>
              <a:off x="2650" y="3356"/>
              <a:ext cx="955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Pelvic cavity</a:t>
              </a:r>
            </a:p>
            <a:p>
              <a:pPr eaLnBrk="1" hangingPunct="1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(contains bladder,</a:t>
              </a:r>
              <a:endParaRPr lang="en-US" sz="1800" b="1">
                <a:latin typeface="Arial" charset="0"/>
              </a:endParaRPr>
            </a:p>
            <a:p>
              <a:pPr eaLnBrk="1" hangingPunct="1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reproductive organs,</a:t>
              </a:r>
              <a:endParaRPr lang="en-US" sz="1800" b="1">
                <a:latin typeface="Arial" charset="0"/>
              </a:endParaRPr>
            </a:p>
            <a:p>
              <a:pPr eaLnBrk="1" hangingPunct="1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and rectum)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44055" name="Rectangle 23"/>
            <p:cNvSpPr>
              <a:spLocks noChangeArrowheads="1"/>
            </p:cNvSpPr>
            <p:nvPr/>
          </p:nvSpPr>
          <p:spPr bwMode="auto">
            <a:xfrm>
              <a:off x="758" y="2652"/>
              <a:ext cx="759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Vertebral cavity</a:t>
              </a:r>
            </a:p>
            <a:p>
              <a:pPr eaLnBrk="1" hangingPunct="1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(contains spinal </a:t>
              </a:r>
              <a:endParaRPr lang="en-US" sz="1800" b="1">
                <a:latin typeface="Arial" charset="0"/>
              </a:endParaRPr>
            </a:p>
            <a:p>
              <a:pPr eaLnBrk="1" hangingPunct="1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cord)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44056" name="Rectangle 24"/>
            <p:cNvSpPr>
              <a:spLocks noChangeArrowheads="1"/>
            </p:cNvSpPr>
            <p:nvPr/>
          </p:nvSpPr>
          <p:spPr bwMode="auto">
            <a:xfrm>
              <a:off x="302" y="3208"/>
              <a:ext cx="20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Key: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44057" name="Rectangle 25"/>
            <p:cNvSpPr>
              <a:spLocks noChangeArrowheads="1"/>
            </p:cNvSpPr>
            <p:nvPr/>
          </p:nvSpPr>
          <p:spPr bwMode="auto">
            <a:xfrm>
              <a:off x="534" y="3392"/>
              <a:ext cx="8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Dorsal body cavity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44058" name="Rectangle 26"/>
            <p:cNvSpPr>
              <a:spLocks noChangeArrowheads="1"/>
            </p:cNvSpPr>
            <p:nvPr/>
          </p:nvSpPr>
          <p:spPr bwMode="auto">
            <a:xfrm>
              <a:off x="534" y="3576"/>
              <a:ext cx="88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Ventral body cavity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44059" name="Rectangle 27"/>
            <p:cNvSpPr>
              <a:spLocks noChangeArrowheads="1"/>
            </p:cNvSpPr>
            <p:nvPr/>
          </p:nvSpPr>
          <p:spPr bwMode="auto">
            <a:xfrm>
              <a:off x="2354" y="1648"/>
              <a:ext cx="491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Thoracic</a:t>
              </a:r>
            </a:p>
            <a:p>
              <a:pPr eaLnBrk="1" hangingPunct="1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cavity</a:t>
              </a:r>
              <a:endParaRPr lang="en-US" sz="1800" b="1">
                <a:latin typeface="Arial" charset="0"/>
              </a:endParaRPr>
            </a:p>
            <a:p>
              <a:pPr eaLnBrk="1" hangingPunct="1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(contains</a:t>
              </a:r>
              <a:endParaRPr lang="en-US" sz="1800" b="1">
                <a:latin typeface="Arial" charset="0"/>
              </a:endParaRPr>
            </a:p>
            <a:p>
              <a:pPr eaLnBrk="1" hangingPunct="1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heart</a:t>
              </a:r>
              <a:endParaRPr lang="en-US" sz="1800" b="1">
                <a:latin typeface="Arial" charset="0"/>
              </a:endParaRPr>
            </a:p>
            <a:p>
              <a:pPr eaLnBrk="1" hangingPunct="1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and lungs)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44060" name="Rectangle 28"/>
            <p:cNvSpPr>
              <a:spLocks noChangeArrowheads="1"/>
            </p:cNvSpPr>
            <p:nvPr/>
          </p:nvSpPr>
          <p:spPr bwMode="auto">
            <a:xfrm>
              <a:off x="1520" y="4008"/>
              <a:ext cx="69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(a) Lateral view</a:t>
              </a:r>
              <a:endParaRPr lang="en-US" sz="1800" b="1">
                <a:latin typeface="Arial" charset="0"/>
              </a:endParaRPr>
            </a:p>
          </p:txBody>
        </p:sp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602" y="560"/>
              <a:ext cx="149" cy="2468"/>
              <a:chOff x="639" y="704"/>
              <a:chExt cx="149" cy="2468"/>
            </a:xfrm>
          </p:grpSpPr>
          <p:sp>
            <p:nvSpPr>
              <p:cNvPr id="44062" name="Line 30"/>
              <p:cNvSpPr>
                <a:spLocks noChangeShapeType="1"/>
              </p:cNvSpPr>
              <p:nvPr/>
            </p:nvSpPr>
            <p:spPr bwMode="auto">
              <a:xfrm flipH="1">
                <a:off x="639" y="1892"/>
                <a:ext cx="72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3" name="Line 31"/>
              <p:cNvSpPr>
                <a:spLocks noChangeShapeType="1"/>
              </p:cNvSpPr>
              <p:nvPr/>
            </p:nvSpPr>
            <p:spPr bwMode="auto">
              <a:xfrm>
                <a:off x="712" y="712"/>
                <a:ext cx="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64" name="Line 32"/>
              <p:cNvSpPr>
                <a:spLocks noChangeShapeType="1"/>
              </p:cNvSpPr>
              <p:nvPr/>
            </p:nvSpPr>
            <p:spPr bwMode="auto">
              <a:xfrm>
                <a:off x="708" y="3164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65" name="Line 33"/>
              <p:cNvSpPr>
                <a:spLocks noChangeShapeType="1"/>
              </p:cNvSpPr>
              <p:nvPr/>
            </p:nvSpPr>
            <p:spPr bwMode="auto">
              <a:xfrm>
                <a:off x="708" y="704"/>
                <a:ext cx="0" cy="246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Body Cavities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1.9b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0825" y="668338"/>
            <a:ext cx="6931025" cy="5835650"/>
            <a:chOff x="958" y="421"/>
            <a:chExt cx="4366" cy="367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58" y="421"/>
              <a:ext cx="3844" cy="3676"/>
              <a:chOff x="1098" y="421"/>
              <a:chExt cx="3844" cy="3676"/>
            </a:xfrm>
          </p:grpSpPr>
          <p:pic>
            <p:nvPicPr>
              <p:cNvPr id="45067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60767"/>
              <a:stretch>
                <a:fillRect/>
              </a:stretch>
            </p:blipFill>
            <p:spPr bwMode="auto">
              <a:xfrm>
                <a:off x="2062" y="421"/>
                <a:ext cx="1944" cy="3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5068" name="Line 7"/>
              <p:cNvSpPr>
                <a:spLocks noChangeShapeType="1"/>
              </p:cNvSpPr>
              <p:nvPr/>
            </p:nvSpPr>
            <p:spPr bwMode="auto">
              <a:xfrm flipH="1">
                <a:off x="2106" y="1602"/>
                <a:ext cx="1024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69" name="Line 8"/>
              <p:cNvSpPr>
                <a:spLocks noChangeShapeType="1"/>
              </p:cNvSpPr>
              <p:nvPr/>
            </p:nvSpPr>
            <p:spPr bwMode="auto">
              <a:xfrm flipH="1">
                <a:off x="2034" y="1850"/>
                <a:ext cx="808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0" name="Freeform 9"/>
              <p:cNvSpPr>
                <a:spLocks/>
              </p:cNvSpPr>
              <p:nvPr/>
            </p:nvSpPr>
            <p:spPr bwMode="auto">
              <a:xfrm>
                <a:off x="2090" y="2226"/>
                <a:ext cx="992" cy="344"/>
              </a:xfrm>
              <a:custGeom>
                <a:avLst/>
                <a:gdLst>
                  <a:gd name="T0" fmla="*/ 0 w 992"/>
                  <a:gd name="T1" fmla="*/ 344 h 344"/>
                  <a:gd name="T2" fmla="*/ 848 w 992"/>
                  <a:gd name="T3" fmla="*/ 344 h 344"/>
                  <a:gd name="T4" fmla="*/ 992 w 992"/>
                  <a:gd name="T5" fmla="*/ 0 h 344"/>
                  <a:gd name="T6" fmla="*/ 0 60000 65536"/>
                  <a:gd name="T7" fmla="*/ 0 60000 65536"/>
                  <a:gd name="T8" fmla="*/ 0 60000 65536"/>
                  <a:gd name="T9" fmla="*/ 0 w 992"/>
                  <a:gd name="T10" fmla="*/ 0 h 344"/>
                  <a:gd name="T11" fmla="*/ 992 w 992"/>
                  <a:gd name="T12" fmla="*/ 344 h 3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92" h="344">
                    <a:moveTo>
                      <a:pt x="0" y="344"/>
                    </a:moveTo>
                    <a:lnTo>
                      <a:pt x="848" y="344"/>
                    </a:lnTo>
                    <a:lnTo>
                      <a:pt x="992" y="0"/>
                    </a:lnTo>
                  </a:path>
                </a:pathLst>
              </a:custGeom>
              <a:noFill/>
              <a:ln w="3810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1" name="Line 10"/>
              <p:cNvSpPr>
                <a:spLocks noChangeShapeType="1"/>
              </p:cNvSpPr>
              <p:nvPr/>
            </p:nvSpPr>
            <p:spPr bwMode="auto">
              <a:xfrm>
                <a:off x="2002" y="3394"/>
                <a:ext cx="1128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2" name="Line 11"/>
              <p:cNvSpPr>
                <a:spLocks noChangeShapeType="1"/>
              </p:cNvSpPr>
              <p:nvPr/>
            </p:nvSpPr>
            <p:spPr bwMode="auto">
              <a:xfrm flipH="1">
                <a:off x="2202" y="2106"/>
                <a:ext cx="928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3" name="Line 12"/>
              <p:cNvSpPr>
                <a:spLocks noChangeShapeType="1"/>
              </p:cNvSpPr>
              <p:nvPr/>
            </p:nvSpPr>
            <p:spPr bwMode="auto">
              <a:xfrm>
                <a:off x="2258" y="2786"/>
                <a:ext cx="680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4" name="Line 13"/>
              <p:cNvSpPr>
                <a:spLocks noChangeShapeType="1"/>
              </p:cNvSpPr>
              <p:nvPr/>
            </p:nvSpPr>
            <p:spPr bwMode="auto">
              <a:xfrm flipH="1">
                <a:off x="2114" y="1602"/>
                <a:ext cx="1016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5" name="Line 14"/>
              <p:cNvSpPr>
                <a:spLocks noChangeShapeType="1"/>
              </p:cNvSpPr>
              <p:nvPr/>
            </p:nvSpPr>
            <p:spPr bwMode="auto">
              <a:xfrm flipH="1">
                <a:off x="2042" y="1850"/>
                <a:ext cx="800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6" name="Line 15"/>
              <p:cNvSpPr>
                <a:spLocks noChangeShapeType="1"/>
              </p:cNvSpPr>
              <p:nvPr/>
            </p:nvSpPr>
            <p:spPr bwMode="auto">
              <a:xfrm flipH="1">
                <a:off x="2026" y="642"/>
                <a:ext cx="1104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7" name="Line 16"/>
              <p:cNvSpPr>
                <a:spLocks noChangeShapeType="1"/>
              </p:cNvSpPr>
              <p:nvPr/>
            </p:nvSpPr>
            <p:spPr bwMode="auto">
              <a:xfrm flipH="1">
                <a:off x="2098" y="1146"/>
                <a:ext cx="1016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8" name="Line 17"/>
              <p:cNvSpPr>
                <a:spLocks noChangeShapeType="1"/>
              </p:cNvSpPr>
              <p:nvPr/>
            </p:nvSpPr>
            <p:spPr bwMode="auto">
              <a:xfrm flipH="1">
                <a:off x="2018" y="642"/>
                <a:ext cx="1112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9" name="Line 18"/>
              <p:cNvSpPr>
                <a:spLocks noChangeShapeType="1"/>
              </p:cNvSpPr>
              <p:nvPr/>
            </p:nvSpPr>
            <p:spPr bwMode="auto">
              <a:xfrm flipH="1">
                <a:off x="2106" y="1146"/>
                <a:ext cx="1008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0" name="Freeform 19"/>
              <p:cNvSpPr>
                <a:spLocks/>
              </p:cNvSpPr>
              <p:nvPr/>
            </p:nvSpPr>
            <p:spPr bwMode="auto">
              <a:xfrm>
                <a:off x="2118" y="2226"/>
                <a:ext cx="964" cy="344"/>
              </a:xfrm>
              <a:custGeom>
                <a:avLst/>
                <a:gdLst>
                  <a:gd name="T0" fmla="*/ 0 w 992"/>
                  <a:gd name="T1" fmla="*/ 344 h 344"/>
                  <a:gd name="T2" fmla="*/ 801 w 992"/>
                  <a:gd name="T3" fmla="*/ 344 h 344"/>
                  <a:gd name="T4" fmla="*/ 937 w 992"/>
                  <a:gd name="T5" fmla="*/ 0 h 344"/>
                  <a:gd name="T6" fmla="*/ 0 60000 65536"/>
                  <a:gd name="T7" fmla="*/ 0 60000 65536"/>
                  <a:gd name="T8" fmla="*/ 0 60000 65536"/>
                  <a:gd name="T9" fmla="*/ 0 w 992"/>
                  <a:gd name="T10" fmla="*/ 0 h 344"/>
                  <a:gd name="T11" fmla="*/ 992 w 992"/>
                  <a:gd name="T12" fmla="*/ 344 h 3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92" h="344">
                    <a:moveTo>
                      <a:pt x="0" y="344"/>
                    </a:moveTo>
                    <a:lnTo>
                      <a:pt x="848" y="344"/>
                    </a:lnTo>
                    <a:lnTo>
                      <a:pt x="992" y="0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1" name="Line 20"/>
              <p:cNvSpPr>
                <a:spLocks noChangeShapeType="1"/>
              </p:cNvSpPr>
              <p:nvPr/>
            </p:nvSpPr>
            <p:spPr bwMode="auto">
              <a:xfrm>
                <a:off x="1994" y="3394"/>
                <a:ext cx="1136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2" name="Line 21"/>
              <p:cNvSpPr>
                <a:spLocks noChangeShapeType="1"/>
              </p:cNvSpPr>
              <p:nvPr/>
            </p:nvSpPr>
            <p:spPr bwMode="auto">
              <a:xfrm flipH="1">
                <a:off x="2210" y="2106"/>
                <a:ext cx="920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3" name="Line 22"/>
              <p:cNvSpPr>
                <a:spLocks noChangeShapeType="1"/>
              </p:cNvSpPr>
              <p:nvPr/>
            </p:nvSpPr>
            <p:spPr bwMode="auto">
              <a:xfrm>
                <a:off x="2258" y="2786"/>
                <a:ext cx="680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4" name="Rectangle 23"/>
              <p:cNvSpPr>
                <a:spLocks noChangeArrowheads="1"/>
              </p:cNvSpPr>
              <p:nvPr/>
            </p:nvSpPr>
            <p:spPr bwMode="auto">
              <a:xfrm>
                <a:off x="4414" y="2546"/>
                <a:ext cx="528" cy="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Ventral </a:t>
                </a:r>
              </a:p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body cavity</a:t>
                </a:r>
                <a:endParaRPr lang="en-US" sz="1800" b="1">
                  <a:latin typeface="Arial" charset="0"/>
                </a:endParaRPr>
              </a:p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(thoracic </a:t>
                </a:r>
                <a:endParaRPr lang="en-US" sz="1800" b="1">
                  <a:latin typeface="Arial" charset="0"/>
                </a:endParaRPr>
              </a:p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and </a:t>
                </a:r>
                <a:endParaRPr lang="en-US" sz="1800" b="1">
                  <a:latin typeface="Arial" charset="0"/>
                </a:endParaRPr>
              </a:p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abdomino-</a:t>
                </a:r>
                <a:endParaRPr lang="en-US" sz="1800" b="1">
                  <a:latin typeface="Arial" charset="0"/>
                </a:endParaRPr>
              </a:p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pelvic</a:t>
                </a:r>
                <a:endParaRPr lang="en-US" sz="1800" b="1">
                  <a:latin typeface="Arial" charset="0"/>
                </a:endParaRPr>
              </a:p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cavities) </a:t>
                </a:r>
                <a:endParaRPr lang="en-US" sz="1800" b="1">
                  <a:latin typeface="Arial" charset="0"/>
                </a:endParaRPr>
              </a:p>
            </p:txBody>
          </p:sp>
          <p:sp>
            <p:nvSpPr>
              <p:cNvPr id="45085" name="Rectangle 24"/>
              <p:cNvSpPr>
                <a:spLocks noChangeArrowheads="1"/>
              </p:cNvSpPr>
              <p:nvPr/>
            </p:nvSpPr>
            <p:spPr bwMode="auto">
              <a:xfrm>
                <a:off x="3754" y="2910"/>
                <a:ext cx="508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Abdomino-</a:t>
                </a:r>
              </a:p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pelvic</a:t>
                </a:r>
                <a:endParaRPr lang="en-US" sz="1800" b="1">
                  <a:latin typeface="Arial" charset="0"/>
                </a:endParaRPr>
              </a:p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cavity</a:t>
                </a:r>
                <a:endParaRPr lang="en-US" sz="1800" b="1">
                  <a:latin typeface="Arial" charset="0"/>
                </a:endParaRPr>
              </a:p>
            </p:txBody>
          </p:sp>
          <p:sp>
            <p:nvSpPr>
              <p:cNvPr id="45086" name="Rectangle 25"/>
              <p:cNvSpPr>
                <a:spLocks noChangeArrowheads="1"/>
              </p:cNvSpPr>
              <p:nvPr/>
            </p:nvSpPr>
            <p:spPr bwMode="auto">
              <a:xfrm>
                <a:off x="1698" y="1530"/>
                <a:ext cx="61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Superior</a:t>
                </a:r>
              </a:p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mediastinum </a:t>
                </a:r>
                <a:endParaRPr lang="en-US" sz="1800" b="1">
                  <a:latin typeface="Arial" charset="0"/>
                </a:endParaRPr>
              </a:p>
            </p:txBody>
          </p:sp>
          <p:sp>
            <p:nvSpPr>
              <p:cNvPr id="45087" name="Rectangle 26"/>
              <p:cNvSpPr>
                <a:spLocks noChangeArrowheads="1"/>
              </p:cNvSpPr>
              <p:nvPr/>
            </p:nvSpPr>
            <p:spPr bwMode="auto">
              <a:xfrm>
                <a:off x="1698" y="1790"/>
                <a:ext cx="320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Pleural</a:t>
                </a:r>
              </a:p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cavity</a:t>
                </a:r>
                <a:endParaRPr lang="en-US" sz="1800" b="1">
                  <a:latin typeface="Arial" charset="0"/>
                </a:endParaRPr>
              </a:p>
            </p:txBody>
          </p:sp>
          <p:sp>
            <p:nvSpPr>
              <p:cNvPr id="45088" name="Rectangle 27"/>
              <p:cNvSpPr>
                <a:spLocks noChangeArrowheads="1"/>
              </p:cNvSpPr>
              <p:nvPr/>
            </p:nvSpPr>
            <p:spPr bwMode="auto">
              <a:xfrm>
                <a:off x="1673" y="585"/>
                <a:ext cx="325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Cranial</a:t>
                </a:r>
              </a:p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cavity </a:t>
                </a:r>
                <a:endParaRPr lang="en-US" sz="1800" b="1">
                  <a:latin typeface="Arial" charset="0"/>
                </a:endParaRPr>
              </a:p>
            </p:txBody>
          </p:sp>
          <p:sp>
            <p:nvSpPr>
              <p:cNvPr id="45089" name="Rectangle 28"/>
              <p:cNvSpPr>
                <a:spLocks noChangeArrowheads="1"/>
              </p:cNvSpPr>
              <p:nvPr/>
            </p:nvSpPr>
            <p:spPr bwMode="auto">
              <a:xfrm>
                <a:off x="1670" y="1086"/>
                <a:ext cx="415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Vertebral</a:t>
                </a:r>
              </a:p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cavity</a:t>
                </a:r>
                <a:endParaRPr lang="en-US" sz="1800" b="1">
                  <a:latin typeface="Arial" charset="0"/>
                </a:endParaRPr>
              </a:p>
            </p:txBody>
          </p:sp>
          <p:sp>
            <p:nvSpPr>
              <p:cNvPr id="45090" name="Rectangle 29"/>
              <p:cNvSpPr>
                <a:spLocks noChangeArrowheads="1"/>
              </p:cNvSpPr>
              <p:nvPr/>
            </p:nvSpPr>
            <p:spPr bwMode="auto">
              <a:xfrm>
                <a:off x="1698" y="2050"/>
                <a:ext cx="763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Pericardial</a:t>
                </a:r>
              </a:p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cavity within</a:t>
                </a:r>
                <a:endParaRPr lang="en-US" sz="1800" b="1">
                  <a:latin typeface="Arial" charset="0"/>
                </a:endParaRPr>
              </a:p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the mediastinum</a:t>
                </a:r>
                <a:endParaRPr lang="en-US" sz="1800" b="1">
                  <a:latin typeface="Arial" charset="0"/>
                </a:endParaRPr>
              </a:p>
            </p:txBody>
          </p:sp>
          <p:sp>
            <p:nvSpPr>
              <p:cNvPr id="45091" name="Rectangle 30"/>
              <p:cNvSpPr>
                <a:spLocks noChangeArrowheads="1"/>
              </p:cNvSpPr>
              <p:nvPr/>
            </p:nvSpPr>
            <p:spPr bwMode="auto">
              <a:xfrm>
                <a:off x="1594" y="2506"/>
                <a:ext cx="501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Diaphragm</a:t>
                </a:r>
                <a:endParaRPr lang="en-US" sz="1800" b="1">
                  <a:latin typeface="Arial" charset="0"/>
                </a:endParaRPr>
              </a:p>
            </p:txBody>
          </p:sp>
          <p:sp>
            <p:nvSpPr>
              <p:cNvPr id="45092" name="Rectangle 31"/>
              <p:cNvSpPr>
                <a:spLocks noChangeArrowheads="1"/>
              </p:cNvSpPr>
              <p:nvPr/>
            </p:nvSpPr>
            <p:spPr bwMode="auto">
              <a:xfrm>
                <a:off x="1434" y="2722"/>
                <a:ext cx="870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Abdominal cavity</a:t>
                </a:r>
              </a:p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(contains digestive</a:t>
                </a:r>
                <a:endParaRPr lang="en-US" sz="1800" b="1">
                  <a:latin typeface="Arial" charset="0"/>
                </a:endParaRPr>
              </a:p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viscera)</a:t>
                </a:r>
                <a:endParaRPr lang="en-US" sz="1800" b="1">
                  <a:latin typeface="Arial" charset="0"/>
                </a:endParaRPr>
              </a:p>
            </p:txBody>
          </p:sp>
          <p:sp>
            <p:nvSpPr>
              <p:cNvPr id="45093" name="Rectangle 32"/>
              <p:cNvSpPr>
                <a:spLocks noChangeArrowheads="1"/>
              </p:cNvSpPr>
              <p:nvPr/>
            </p:nvSpPr>
            <p:spPr bwMode="auto">
              <a:xfrm>
                <a:off x="1394" y="3330"/>
                <a:ext cx="955" cy="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Pelvic cavity</a:t>
                </a:r>
              </a:p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(contains bladder,</a:t>
                </a:r>
                <a:endParaRPr lang="en-US" sz="1800" b="1">
                  <a:latin typeface="Arial" charset="0"/>
                </a:endParaRPr>
              </a:p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reproductive organs,</a:t>
                </a:r>
                <a:endParaRPr lang="en-US" sz="1800" b="1">
                  <a:latin typeface="Arial" charset="0"/>
                </a:endParaRPr>
              </a:p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and rectum)</a:t>
                </a:r>
                <a:endParaRPr lang="en-US" sz="1800" b="1">
                  <a:latin typeface="Arial" charset="0"/>
                </a:endParaRPr>
              </a:p>
            </p:txBody>
          </p:sp>
          <p:sp>
            <p:nvSpPr>
              <p:cNvPr id="45094" name="Rectangle 33"/>
              <p:cNvSpPr>
                <a:spLocks noChangeArrowheads="1"/>
              </p:cNvSpPr>
              <p:nvPr/>
            </p:nvSpPr>
            <p:spPr bwMode="auto">
              <a:xfrm>
                <a:off x="1098" y="1622"/>
                <a:ext cx="491" cy="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Thoracic</a:t>
                </a:r>
              </a:p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cavity</a:t>
                </a:r>
                <a:endParaRPr lang="en-US" sz="1800" b="1">
                  <a:latin typeface="Arial" charset="0"/>
                </a:endParaRPr>
              </a:p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(contains</a:t>
                </a:r>
                <a:endParaRPr lang="en-US" sz="1800" b="1">
                  <a:latin typeface="Arial" charset="0"/>
                </a:endParaRPr>
              </a:p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heart</a:t>
                </a:r>
                <a:endParaRPr lang="en-US" sz="1800" b="1">
                  <a:latin typeface="Arial" charset="0"/>
                </a:endParaRPr>
              </a:p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and lungs)</a:t>
                </a:r>
                <a:endParaRPr lang="en-US" sz="1800" b="1">
                  <a:latin typeface="Arial" charset="0"/>
                </a:endParaRPr>
              </a:p>
            </p:txBody>
          </p:sp>
          <p:sp>
            <p:nvSpPr>
              <p:cNvPr id="45095" name="Rectangle 34"/>
              <p:cNvSpPr>
                <a:spLocks noChangeArrowheads="1"/>
              </p:cNvSpPr>
              <p:nvPr/>
            </p:nvSpPr>
            <p:spPr bwMode="auto">
              <a:xfrm>
                <a:off x="2710" y="3982"/>
                <a:ext cx="758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(b) Anterior view</a:t>
                </a:r>
                <a:endParaRPr lang="en-US" sz="1800" b="1">
                  <a:latin typeface="Arial" charset="0"/>
                </a:endParaRPr>
              </a:p>
            </p:txBody>
          </p:sp>
          <p:grpSp>
            <p:nvGrpSpPr>
              <p:cNvPr id="4" name="Group 35"/>
              <p:cNvGrpSpPr>
                <a:grpSpLocks/>
              </p:cNvGrpSpPr>
              <p:nvPr/>
            </p:nvGrpSpPr>
            <p:grpSpPr bwMode="auto">
              <a:xfrm>
                <a:off x="4014" y="1417"/>
                <a:ext cx="364" cy="2274"/>
                <a:chOff x="5283" y="1587"/>
                <a:chExt cx="364" cy="2274"/>
              </a:xfrm>
            </p:grpSpPr>
            <p:sp>
              <p:nvSpPr>
                <p:cNvPr id="45107" name="Line 36"/>
                <p:cNvSpPr>
                  <a:spLocks noChangeShapeType="1"/>
                </p:cNvSpPr>
                <p:nvPr/>
              </p:nvSpPr>
              <p:spPr bwMode="auto">
                <a:xfrm>
                  <a:off x="5575" y="2772"/>
                  <a:ext cx="72" cy="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08" name="Line 37"/>
                <p:cNvSpPr>
                  <a:spLocks noChangeShapeType="1"/>
                </p:cNvSpPr>
                <p:nvPr/>
              </p:nvSpPr>
              <p:spPr bwMode="auto">
                <a:xfrm>
                  <a:off x="5290" y="1596"/>
                  <a:ext cx="28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09" name="Line 38"/>
                <p:cNvSpPr>
                  <a:spLocks noChangeShapeType="1"/>
                </p:cNvSpPr>
                <p:nvPr/>
              </p:nvSpPr>
              <p:spPr bwMode="auto">
                <a:xfrm>
                  <a:off x="5283" y="3853"/>
                  <a:ext cx="291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10" name="Line 39"/>
                <p:cNvSpPr>
                  <a:spLocks noChangeShapeType="1"/>
                </p:cNvSpPr>
                <p:nvPr/>
              </p:nvSpPr>
              <p:spPr bwMode="auto">
                <a:xfrm>
                  <a:off x="5574" y="1587"/>
                  <a:ext cx="0" cy="227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40"/>
              <p:cNvGrpSpPr>
                <a:grpSpLocks/>
              </p:cNvGrpSpPr>
              <p:nvPr/>
            </p:nvGrpSpPr>
            <p:grpSpPr bwMode="auto">
              <a:xfrm>
                <a:off x="3615" y="2234"/>
                <a:ext cx="123" cy="1432"/>
                <a:chOff x="4908" y="2404"/>
                <a:chExt cx="123" cy="1432"/>
              </a:xfrm>
            </p:grpSpPr>
            <p:sp>
              <p:nvSpPr>
                <p:cNvPr id="45103" name="Line 41"/>
                <p:cNvSpPr>
                  <a:spLocks noChangeShapeType="1"/>
                </p:cNvSpPr>
                <p:nvPr/>
              </p:nvSpPr>
              <p:spPr bwMode="auto">
                <a:xfrm>
                  <a:off x="4983" y="3124"/>
                  <a:ext cx="48" cy="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04" name="Line 42"/>
                <p:cNvSpPr>
                  <a:spLocks noChangeShapeType="1"/>
                </p:cNvSpPr>
                <p:nvPr/>
              </p:nvSpPr>
              <p:spPr bwMode="auto">
                <a:xfrm>
                  <a:off x="4908" y="2408"/>
                  <a:ext cx="8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05" name="Line 43"/>
                <p:cNvSpPr>
                  <a:spLocks noChangeShapeType="1"/>
                </p:cNvSpPr>
                <p:nvPr/>
              </p:nvSpPr>
              <p:spPr bwMode="auto">
                <a:xfrm>
                  <a:off x="4908" y="3828"/>
                  <a:ext cx="7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06" name="Line 44"/>
                <p:cNvSpPr>
                  <a:spLocks noChangeShapeType="1"/>
                </p:cNvSpPr>
                <p:nvPr/>
              </p:nvSpPr>
              <p:spPr bwMode="auto">
                <a:xfrm>
                  <a:off x="4984" y="2404"/>
                  <a:ext cx="0" cy="14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45"/>
              <p:cNvGrpSpPr>
                <a:grpSpLocks/>
              </p:cNvGrpSpPr>
              <p:nvPr/>
            </p:nvGrpSpPr>
            <p:grpSpPr bwMode="auto">
              <a:xfrm>
                <a:off x="1554" y="1510"/>
                <a:ext cx="153" cy="940"/>
                <a:chOff x="2847" y="1656"/>
                <a:chExt cx="153" cy="940"/>
              </a:xfrm>
            </p:grpSpPr>
            <p:sp>
              <p:nvSpPr>
                <p:cNvPr id="45099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2847" y="2068"/>
                  <a:ext cx="80" cy="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00" name="Line 47"/>
                <p:cNvSpPr>
                  <a:spLocks noChangeShapeType="1"/>
                </p:cNvSpPr>
                <p:nvPr/>
              </p:nvSpPr>
              <p:spPr bwMode="auto">
                <a:xfrm>
                  <a:off x="2924" y="1664"/>
                  <a:ext cx="7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01" name="Line 48"/>
                <p:cNvSpPr>
                  <a:spLocks noChangeShapeType="1"/>
                </p:cNvSpPr>
                <p:nvPr/>
              </p:nvSpPr>
              <p:spPr bwMode="auto">
                <a:xfrm>
                  <a:off x="2924" y="2588"/>
                  <a:ext cx="7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02" name="Line 49"/>
                <p:cNvSpPr>
                  <a:spLocks noChangeShapeType="1"/>
                </p:cNvSpPr>
                <p:nvPr/>
              </p:nvSpPr>
              <p:spPr bwMode="auto">
                <a:xfrm>
                  <a:off x="2924" y="1656"/>
                  <a:ext cx="0" cy="9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oup 50"/>
            <p:cNvGrpSpPr>
              <a:grpSpLocks/>
            </p:cNvGrpSpPr>
            <p:nvPr/>
          </p:nvGrpSpPr>
          <p:grpSpPr bwMode="auto">
            <a:xfrm>
              <a:off x="4207" y="518"/>
              <a:ext cx="1117" cy="530"/>
              <a:chOff x="1334" y="3292"/>
              <a:chExt cx="1117" cy="530"/>
            </a:xfrm>
          </p:grpSpPr>
          <p:pic>
            <p:nvPicPr>
              <p:cNvPr id="45063" name="Picture 5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83199" r="77557" b="5322"/>
              <a:stretch>
                <a:fillRect/>
              </a:stretch>
            </p:blipFill>
            <p:spPr bwMode="auto">
              <a:xfrm>
                <a:off x="1339" y="3423"/>
                <a:ext cx="1112" cy="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5064" name="Rectangle 52"/>
              <p:cNvSpPr>
                <a:spLocks noChangeArrowheads="1"/>
              </p:cNvSpPr>
              <p:nvPr/>
            </p:nvSpPr>
            <p:spPr bwMode="auto">
              <a:xfrm>
                <a:off x="1334" y="3292"/>
                <a:ext cx="207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Key:</a:t>
                </a:r>
                <a:endParaRPr lang="en-US" sz="1800" b="1">
                  <a:latin typeface="Arial" charset="0"/>
                </a:endParaRPr>
              </a:p>
            </p:txBody>
          </p:sp>
          <p:sp>
            <p:nvSpPr>
              <p:cNvPr id="45065" name="Rectangle 53"/>
              <p:cNvSpPr>
                <a:spLocks noChangeArrowheads="1"/>
              </p:cNvSpPr>
              <p:nvPr/>
            </p:nvSpPr>
            <p:spPr bwMode="auto">
              <a:xfrm>
                <a:off x="1566" y="3476"/>
                <a:ext cx="853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Dorsal body cavity</a:t>
                </a:r>
                <a:endParaRPr lang="en-US" sz="1800" b="1">
                  <a:latin typeface="Arial" charset="0"/>
                </a:endParaRPr>
              </a:p>
            </p:txBody>
          </p:sp>
          <p:sp>
            <p:nvSpPr>
              <p:cNvPr id="45066" name="Rectangle 54"/>
              <p:cNvSpPr>
                <a:spLocks noChangeArrowheads="1"/>
              </p:cNvSpPr>
              <p:nvPr/>
            </p:nvSpPr>
            <p:spPr bwMode="auto">
              <a:xfrm>
                <a:off x="1566" y="3660"/>
                <a:ext cx="880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Ventral body cavity</a:t>
                </a:r>
                <a:endParaRPr lang="en-US" sz="1800" b="1"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524000"/>
          </a:xfrm>
          <a:noFill/>
        </p:spPr>
        <p:txBody>
          <a:bodyPr/>
          <a:lstStyle/>
          <a:p>
            <a:r>
              <a:rPr lang="en-US" sz="6000" b="1" smtClean="0">
                <a:effectLst/>
              </a:rPr>
              <a:t>Biochemistry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914400"/>
          </a:xfrm>
          <a:noFill/>
        </p:spPr>
        <p:txBody>
          <a:bodyPr/>
          <a:lstStyle/>
          <a:p>
            <a:pPr marL="342900" indent="-342900"/>
            <a:r>
              <a:rPr lang="en-US" sz="4800" b="1" smtClean="0">
                <a:effectLst/>
              </a:rPr>
              <a:t>CHAPTER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742</Words>
  <Application>Microsoft Office PowerPoint</Application>
  <PresentationFormat>On-screen Show (4:3)</PresentationFormat>
  <Paragraphs>253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V.  LANGUAGE OF ANATOMY</vt:lpstr>
      <vt:lpstr>A.  Anatomical Position &amp; Directional Terms</vt:lpstr>
      <vt:lpstr>Slide 3</vt:lpstr>
      <vt:lpstr>Slide 4</vt:lpstr>
      <vt:lpstr>B.  Regional Terms</vt:lpstr>
      <vt:lpstr>C.  Body Planes &amp; Sections</vt:lpstr>
      <vt:lpstr>Body Cavities</vt:lpstr>
      <vt:lpstr>Body Cavities</vt:lpstr>
      <vt:lpstr>Biochemistry</vt:lpstr>
      <vt:lpstr>Slide 10</vt:lpstr>
      <vt:lpstr>A.  Chemical Equations</vt:lpstr>
      <vt:lpstr>B.  Patterns of Chemical Reactions</vt:lpstr>
      <vt:lpstr>Slide 13</vt:lpstr>
      <vt:lpstr>Slide 14</vt:lpstr>
      <vt:lpstr>Slide 15</vt:lpstr>
      <vt:lpstr>Slide 16</vt:lpstr>
      <vt:lpstr>C.  Reversibility of Chemical Reactions</vt:lpstr>
      <vt:lpstr>D.  Factors Influencing Rate of Chemical Reactions</vt:lpstr>
      <vt:lpstr>Slide 19</vt:lpstr>
      <vt:lpstr>VII.  ORGANIC COMPOUNDS</vt:lpstr>
      <vt:lpstr>Adenosine Triphosphate</vt:lpstr>
      <vt:lpstr>Called energy currency molecule</vt:lpstr>
      <vt:lpstr>Slide 23</vt:lpstr>
      <vt:lpstr>CARBOHYDRATES</vt:lpstr>
      <vt:lpstr>Carbohydrates continued</vt:lpstr>
      <vt:lpstr>LIPIDS </vt:lpstr>
      <vt:lpstr>LIPIDS Cont.</vt:lpstr>
      <vt:lpstr>LIPIDS Continued</vt:lpstr>
      <vt:lpstr>PROTEINS</vt:lpstr>
      <vt:lpstr>PROTIENS Continued </vt:lpstr>
      <vt:lpstr>NUCLEIC ACIDS</vt:lpstr>
      <vt:lpstr>NUCLEIC ACIDS Continued</vt:lpstr>
    </vt:vector>
  </TitlesOfParts>
  <Company>Frisco 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V.  LANGUAGE OF ANATOMY</dc:title>
  <dc:creator>techuser</dc:creator>
  <cp:lastModifiedBy>techuser</cp:lastModifiedBy>
  <cp:revision>1</cp:revision>
  <dcterms:created xsi:type="dcterms:W3CDTF">2011-08-25T15:18:51Z</dcterms:created>
  <dcterms:modified xsi:type="dcterms:W3CDTF">2011-08-25T15:20:34Z</dcterms:modified>
</cp:coreProperties>
</file>