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4F6A-BB07-49B3-93C1-3B98351DC216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46794-F763-4233-A313-921D018267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168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15FD-7822-469C-ACB0-CDAC531FDE2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E2448-72BA-477E-9FB9-E7AB020D91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A:\Fanfare1.wav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noFill/>
        </p:spPr>
        <p:txBody>
          <a:bodyPr>
            <a:normAutofit fontScale="90000"/>
          </a:bodyPr>
          <a:lstStyle/>
          <a:p>
            <a:r>
              <a:rPr lang="en-US" sz="6000" b="1" smtClean="0">
                <a:effectLst/>
              </a:rPr>
              <a:t>The Human Body:  An Orientation</a:t>
            </a:r>
            <a:endParaRPr lang="en-US" sz="4800" smtClean="0"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  <a:noFill/>
        </p:spPr>
        <p:txBody>
          <a:bodyPr/>
          <a:lstStyle/>
          <a:p>
            <a:pPr marL="342900" indent="-342900"/>
            <a:r>
              <a:rPr lang="en-US" sz="4800" b="1" smtClean="0">
                <a:effectLst/>
              </a:rPr>
              <a:t>CHAPTER 1</a:t>
            </a:r>
          </a:p>
        </p:txBody>
      </p:sp>
      <p:pic>
        <p:nvPicPr>
          <p:cNvPr id="4101" name="Fanfare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066800"/>
          </a:xfrm>
        </p:spPr>
        <p:txBody>
          <a:bodyPr/>
          <a:lstStyle/>
          <a:p>
            <a:pPr>
              <a:defRPr/>
            </a:pPr>
            <a:r>
              <a:rPr lang="en-US" sz="4800" b="1" smtClean="0"/>
              <a:t>III.  Necessary Life Functions</a:t>
            </a:r>
            <a:endParaRPr lang="en-US" sz="4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9530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chemeClr val="tx2"/>
                </a:solidFill>
                <a:effectLst/>
              </a:rPr>
              <a:t>A.  Maintenance of Boundaries</a:t>
            </a:r>
            <a:endParaRPr lang="en-US" smtClean="0">
              <a:effectLst/>
            </a:endParaRPr>
          </a:p>
          <a:p>
            <a:pPr lvl="1"/>
            <a:r>
              <a:rPr lang="en-US" sz="3000" smtClean="0">
                <a:effectLst/>
              </a:rPr>
              <a:t>so internal environment remains distinct from external environment surrounding it</a:t>
            </a:r>
          </a:p>
          <a:p>
            <a:pPr lvl="2"/>
            <a:r>
              <a:rPr lang="en-US" sz="2600" smtClean="0">
                <a:effectLst/>
              </a:rPr>
              <a:t>Cellular – plasma membrane</a:t>
            </a:r>
          </a:p>
          <a:p>
            <a:pPr lvl="2"/>
            <a:r>
              <a:rPr lang="en-US" sz="2600" smtClean="0">
                <a:effectLst/>
              </a:rPr>
              <a:t>Organismal – skin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87800"/>
            <a:ext cx="6172200" cy="287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534400" cy="59436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Monotype Sorts" pitchFamily="2" charset="2"/>
              <a:buNone/>
            </a:pPr>
            <a:r>
              <a:rPr lang="en-US" smtClean="0">
                <a:solidFill>
                  <a:schemeClr val="tx2"/>
                </a:solidFill>
                <a:effectLst/>
              </a:rPr>
              <a:t>B. Movement</a:t>
            </a:r>
            <a:r>
              <a:rPr lang="en-US" smtClean="0">
                <a:effectLst/>
              </a:rPr>
              <a:t> – locomotion, propulsion (peristalsis), and contractility</a:t>
            </a:r>
          </a:p>
          <a:p>
            <a:pPr marL="609600" indent="-609600">
              <a:buFont typeface="Monotype Sorts" pitchFamily="2" charset="2"/>
              <a:buNone/>
            </a:pPr>
            <a:endParaRPr lang="en-US" smtClean="0">
              <a:solidFill>
                <a:schemeClr val="tx2"/>
              </a:solidFill>
              <a:effectLst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mtClean="0">
                <a:solidFill>
                  <a:schemeClr val="tx2"/>
                </a:solidFill>
                <a:effectLst/>
              </a:rPr>
              <a:t>C. Responsiveness</a:t>
            </a:r>
            <a:r>
              <a:rPr lang="en-US" smtClean="0">
                <a:effectLst/>
              </a:rPr>
              <a:t> – ability to sense changes in the environment and respond to them</a:t>
            </a:r>
          </a:p>
          <a:p>
            <a:pPr marL="609600" indent="-609600">
              <a:buFont typeface="Monotype Sorts" pitchFamily="2" charset="2"/>
              <a:buNone/>
            </a:pPr>
            <a:endParaRPr lang="en-US" smtClean="0">
              <a:effectLst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mtClean="0">
                <a:solidFill>
                  <a:schemeClr val="tx2"/>
                </a:solidFill>
                <a:effectLst/>
              </a:rPr>
              <a:t>D. Digestion</a:t>
            </a:r>
            <a:r>
              <a:rPr lang="en-US" smtClean="0">
                <a:effectLst/>
              </a:rPr>
              <a:t> – breakdown of ingested foodstuffs</a:t>
            </a:r>
          </a:p>
          <a:p>
            <a:pPr marL="609600" indent="-609600">
              <a:buFont typeface="Monotype Sorts" pitchFamily="2" charset="2"/>
              <a:buNone/>
            </a:pPr>
            <a:endParaRPr lang="en-US" smtClean="0">
              <a:effectLst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mtClean="0">
                <a:solidFill>
                  <a:schemeClr val="tx2"/>
                </a:solidFill>
                <a:effectLst/>
              </a:rPr>
              <a:t>E. Metabolism</a:t>
            </a:r>
            <a:r>
              <a:rPr lang="en-US" smtClean="0">
                <a:effectLst/>
              </a:rPr>
              <a:t> – all the chemical reactions that occur in the body</a:t>
            </a:r>
          </a:p>
          <a:p>
            <a:pPr marL="609600" indent="-609600">
              <a:buFont typeface="Monotype Sorts" pitchFamily="2" charset="2"/>
              <a:buNone/>
            </a:pPr>
            <a:endParaRPr lang="en-US" smtClean="0">
              <a:effectLst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mtClean="0">
                <a:solidFill>
                  <a:schemeClr val="tx2"/>
                </a:solidFill>
                <a:effectLst/>
              </a:rPr>
              <a:t>F. Excretion</a:t>
            </a:r>
            <a:r>
              <a:rPr lang="en-US" smtClean="0">
                <a:effectLst/>
              </a:rPr>
              <a:t> – removal of wastes from the body</a:t>
            </a:r>
          </a:p>
          <a:p>
            <a:pPr marL="609600" indent="-609600">
              <a:buFont typeface="Monotype Sorts" pitchFamily="2" charset="2"/>
              <a:buNone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54102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4400" smtClean="0">
                <a:solidFill>
                  <a:schemeClr val="tx2"/>
                </a:solidFill>
                <a:effectLst/>
              </a:rPr>
              <a:t>G.  Reproduction</a:t>
            </a:r>
          </a:p>
          <a:p>
            <a:pPr lvl="1"/>
            <a:r>
              <a:rPr lang="en-US" sz="4400" smtClean="0">
                <a:effectLst/>
              </a:rPr>
              <a:t>cellular or organismal level</a:t>
            </a:r>
          </a:p>
          <a:p>
            <a:pPr>
              <a:buFont typeface="Monotype Sorts" pitchFamily="2" charset="2"/>
              <a:buNone/>
            </a:pPr>
            <a:r>
              <a:rPr lang="en-US" sz="4400" smtClean="0">
                <a:solidFill>
                  <a:schemeClr val="tx2"/>
                </a:solidFill>
                <a:effectLst/>
              </a:rPr>
              <a:t>H.  Growth</a:t>
            </a:r>
            <a:endParaRPr lang="en-US" sz="4400" smtClean="0">
              <a:effectLst/>
            </a:endParaRPr>
          </a:p>
          <a:p>
            <a:pPr lvl="1"/>
            <a:r>
              <a:rPr lang="en-US" sz="4400" smtClean="0">
                <a:effectLst/>
              </a:rPr>
              <a:t>increase in size of a body part or organism</a:t>
            </a:r>
          </a:p>
          <a:p>
            <a:pPr lvl="1"/>
            <a:r>
              <a:rPr lang="en-US" sz="4400" smtClean="0">
                <a:effectLst/>
              </a:rPr>
              <a:t>increase in number of cells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Integumentary System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4876800" cy="472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Forms the external body covering</a:t>
            </a:r>
          </a:p>
          <a:p>
            <a:pPr>
              <a:defRPr/>
            </a:pPr>
            <a:r>
              <a:rPr lang="en-US" smtClean="0"/>
              <a:t>Composed of the skin, sweat glands, oil glands, hair, and nails</a:t>
            </a:r>
          </a:p>
          <a:p>
            <a:pPr>
              <a:defRPr/>
            </a:pPr>
            <a:r>
              <a:rPr lang="en-US" smtClean="0"/>
              <a:t>Protects deep tissues from injury and synthesizes vitamin D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1.3a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1487488"/>
            <a:ext cx="329247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Skeletal System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4867275" cy="495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Composed of bone, cartilage, and ligaments</a:t>
            </a:r>
          </a:p>
          <a:p>
            <a:pPr lvl="1">
              <a:defRPr/>
            </a:pPr>
            <a:r>
              <a:rPr lang="en-US" sz="3000" smtClean="0"/>
              <a:t>4 Functions:</a:t>
            </a:r>
          </a:p>
          <a:p>
            <a:pPr lvl="2">
              <a:defRPr/>
            </a:pPr>
            <a:r>
              <a:rPr lang="en-US" sz="3000" smtClean="0"/>
              <a:t>Protect and Support</a:t>
            </a:r>
          </a:p>
          <a:p>
            <a:pPr lvl="2">
              <a:defRPr/>
            </a:pPr>
            <a:r>
              <a:rPr lang="en-US" sz="3000" smtClean="0"/>
              <a:t>Attachment for muscle</a:t>
            </a:r>
          </a:p>
          <a:p>
            <a:pPr lvl="2">
              <a:defRPr/>
            </a:pPr>
            <a:r>
              <a:rPr lang="en-US" sz="3000" smtClean="0"/>
              <a:t>Blood cell formation</a:t>
            </a:r>
          </a:p>
          <a:p>
            <a:pPr lvl="2">
              <a:defRPr/>
            </a:pPr>
            <a:r>
              <a:rPr lang="en-US" sz="3000" smtClean="0"/>
              <a:t>Mineral storage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1.3b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25" y="1549400"/>
            <a:ext cx="33766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Muscular System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8388" cy="4572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Composed of muscles and tendons</a:t>
            </a:r>
          </a:p>
          <a:p>
            <a:pPr>
              <a:defRPr/>
            </a:pPr>
            <a:r>
              <a:rPr lang="en-US" smtClean="0"/>
              <a:t>Body movement</a:t>
            </a:r>
          </a:p>
          <a:p>
            <a:pPr>
              <a:defRPr/>
            </a:pPr>
            <a:r>
              <a:rPr lang="en-US" smtClean="0"/>
              <a:t>Maintains posture</a:t>
            </a:r>
          </a:p>
          <a:p>
            <a:pPr>
              <a:defRPr/>
            </a:pPr>
            <a:r>
              <a:rPr lang="en-US" smtClean="0"/>
              <a:t>Produces heat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1.3c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638" y="1565275"/>
            <a:ext cx="333375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Nervous System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867275" cy="4572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Composed of the brain, spinal column, and nerves</a:t>
            </a:r>
          </a:p>
          <a:p>
            <a:pPr>
              <a:defRPr/>
            </a:pPr>
            <a:r>
              <a:rPr lang="en-US" smtClean="0"/>
              <a:t>Is the fast-acting control system of the body</a:t>
            </a:r>
          </a:p>
          <a:p>
            <a:pPr>
              <a:defRPr/>
            </a:pPr>
            <a:r>
              <a:rPr lang="en-US" smtClean="0"/>
              <a:t>Responds to stimuli by activating muscles and glands (effectors)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1.3d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563" y="1497013"/>
            <a:ext cx="32607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Cardiovascular System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876800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Composed of the heart and blood vessels</a:t>
            </a:r>
          </a:p>
          <a:p>
            <a:pPr>
              <a:defRPr/>
            </a:pPr>
            <a:r>
              <a:rPr lang="en-US" smtClean="0"/>
              <a:t>The heart pumps blood</a:t>
            </a:r>
          </a:p>
          <a:p>
            <a:pPr>
              <a:defRPr/>
            </a:pPr>
            <a:r>
              <a:rPr lang="en-US" smtClean="0"/>
              <a:t>The blood vessels transport blood throughout the body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1.3f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175" y="1573213"/>
            <a:ext cx="32162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Lymphatic System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09688"/>
            <a:ext cx="5181600" cy="5548312"/>
          </a:xfrm>
        </p:spPr>
        <p:txBody>
          <a:bodyPr/>
          <a:lstStyle/>
          <a:p>
            <a:pPr>
              <a:defRPr/>
            </a:pPr>
            <a:r>
              <a:rPr lang="en-US" smtClean="0"/>
              <a:t>Sister system to circulatory</a:t>
            </a:r>
          </a:p>
          <a:p>
            <a:pPr>
              <a:defRPr/>
            </a:pPr>
            <a:r>
              <a:rPr lang="en-US" smtClean="0"/>
              <a:t>Picks up fluid leaked from blood vessels and returns it to blood</a:t>
            </a:r>
          </a:p>
          <a:p>
            <a:pPr>
              <a:defRPr/>
            </a:pPr>
            <a:r>
              <a:rPr lang="en-US" smtClean="0"/>
              <a:t>Disposes of debris in the lymphatic stream</a:t>
            </a:r>
          </a:p>
          <a:p>
            <a:pPr>
              <a:defRPr/>
            </a:pPr>
            <a:r>
              <a:rPr lang="en-US" smtClean="0"/>
              <a:t>Houses white blood cells involved with immunity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1.3g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2004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Respiratory System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870450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Composed of the nasal cavity, pharynx, trachea, bronchi, and lungs</a:t>
            </a:r>
          </a:p>
          <a:p>
            <a:pPr>
              <a:defRPr/>
            </a:pPr>
            <a:r>
              <a:rPr lang="en-US" smtClean="0"/>
              <a:t>Keeps blood supplied with oxygen and removes carbon dioxide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1.3h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522413"/>
            <a:ext cx="332105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I.  An Overview of Anatomy &amp; Physiology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4000" b="1" smtClean="0"/>
              <a:t>Anatomy:  study of structure of body parts &amp; their relationship to one another</a:t>
            </a:r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4930775" y="1833563"/>
          <a:ext cx="3246438" cy="4105275"/>
        </p:xfrm>
        <a:graphic>
          <a:graphicData uri="http://schemas.openxmlformats.org/presentationml/2006/ole">
            <p:oleObj spid="_x0000_s1026" name="Microsoft ClipArt Gallery" r:id="rId3" imgW="2597040" imgH="3282840" progId="MS_ClipArt_Gallery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Digestive System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868863" cy="5181600"/>
          </a:xfrm>
        </p:spPr>
        <p:txBody>
          <a:bodyPr/>
          <a:lstStyle/>
          <a:p>
            <a:pPr>
              <a:defRPr/>
            </a:pPr>
            <a:r>
              <a:rPr lang="en-US" smtClean="0"/>
              <a:t>Alimentary canal and accessory organs</a:t>
            </a:r>
          </a:p>
          <a:p>
            <a:pPr>
              <a:defRPr/>
            </a:pPr>
            <a:r>
              <a:rPr lang="en-US" smtClean="0"/>
              <a:t>Breaks down food into absorbable units that enter the blood</a:t>
            </a:r>
          </a:p>
          <a:p>
            <a:pPr>
              <a:defRPr/>
            </a:pPr>
            <a:r>
              <a:rPr lang="en-US" smtClean="0"/>
              <a:t>Eliminates indigestible foodstuffs as feces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1.3i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288" y="1552575"/>
            <a:ext cx="3482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Urinary System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859338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/>
              <a:t>Composed of kidneys, ureters, urinary bladder, and urethra</a:t>
            </a:r>
          </a:p>
          <a:p>
            <a:pPr>
              <a:defRPr/>
            </a:pPr>
            <a:r>
              <a:rPr lang="en-US" smtClean="0"/>
              <a:t>Eliminates nitrogenous wastes from the body</a:t>
            </a:r>
          </a:p>
          <a:p>
            <a:pPr>
              <a:defRPr/>
            </a:pPr>
            <a:r>
              <a:rPr lang="en-US" smtClean="0"/>
              <a:t>Regulates water, electrolyte, and pH balance of the blood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1.3j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 l="1164" t="2393" r="67992" b="22449"/>
          <a:stretch>
            <a:fillRect/>
          </a:stretch>
        </p:blipFill>
        <p:spPr bwMode="auto">
          <a:xfrm>
            <a:off x="5440363" y="1546225"/>
            <a:ext cx="32559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Male Reproductive System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170488" cy="419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Testes produce sperm and male sex hormones</a:t>
            </a:r>
          </a:p>
          <a:p>
            <a:pPr>
              <a:defRPr/>
            </a:pPr>
            <a:r>
              <a:rPr lang="en-US" smtClean="0"/>
              <a:t>Ducts and glands deliver sperm to the female reproductive tract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1.3k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 l="34532" t="2536" r="34636" b="22449"/>
          <a:stretch>
            <a:fillRect/>
          </a:stretch>
        </p:blipFill>
        <p:spPr bwMode="auto">
          <a:xfrm>
            <a:off x="5419725" y="1550988"/>
            <a:ext cx="32575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Female Reproductive System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676400"/>
            <a:ext cx="4870450" cy="3429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Ovaries produce eggs and female sex hormones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Provide sites for fertilization and development of the fetus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1.3l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 l="67992" t="2147" r="1210" b="22755"/>
          <a:stretch>
            <a:fillRect/>
          </a:stretch>
        </p:blipFill>
        <p:spPr bwMode="auto">
          <a:xfrm>
            <a:off x="5354638" y="1568450"/>
            <a:ext cx="3348037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Organ Systems Interrelationships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397375" cy="4800600"/>
          </a:xfrm>
        </p:spPr>
        <p:txBody>
          <a:bodyPr/>
          <a:lstStyle/>
          <a:p>
            <a:pPr>
              <a:defRPr/>
            </a:pPr>
            <a:r>
              <a:rPr lang="en-US" smtClean="0"/>
              <a:t>Examples:</a:t>
            </a:r>
          </a:p>
          <a:p>
            <a:pPr lvl="1">
              <a:defRPr/>
            </a:pPr>
            <a:r>
              <a:rPr lang="en-US" sz="3000" smtClean="0"/>
              <a:t>Nutrients and oxygen are distributed by the blood</a:t>
            </a:r>
          </a:p>
          <a:p>
            <a:pPr lvl="1">
              <a:defRPr/>
            </a:pPr>
            <a:r>
              <a:rPr lang="en-US" sz="3000" smtClean="0"/>
              <a:t>Metabolic wastes are eliminated by the urinary and respiratory systems</a:t>
            </a:r>
            <a:r>
              <a:rPr lang="en-US" smtClean="0"/>
              <a:t> 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1.2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 l="2100" t="1413" r="2100" b="4823"/>
          <a:stretch>
            <a:fillRect/>
          </a:stretch>
        </p:blipFill>
        <p:spPr bwMode="auto">
          <a:xfrm>
            <a:off x="5029200" y="939800"/>
            <a:ext cx="3694113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524000"/>
          </a:xfrm>
        </p:spPr>
        <p:txBody>
          <a:bodyPr/>
          <a:lstStyle/>
          <a:p>
            <a:pPr>
              <a:defRPr/>
            </a:pPr>
            <a:r>
              <a:rPr lang="en-US" sz="6000" b="1" smtClean="0"/>
              <a:t>IV.  Homeostasis</a:t>
            </a:r>
            <a:endParaRPr lang="en-US" sz="5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286000"/>
            <a:ext cx="7086600" cy="3810000"/>
          </a:xfrm>
        </p:spPr>
        <p:txBody>
          <a:bodyPr/>
          <a:lstStyle/>
          <a:p>
            <a:pPr marL="342900" indent="-342900">
              <a:defRPr/>
            </a:pPr>
            <a:r>
              <a:rPr lang="en-US" sz="4800" b="1" smtClean="0"/>
              <a:t>ability to maintain relatively stable internal conditions even though there is continuous change in outside world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A.  Homeostatic Control Mechanisms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70875" cy="4751388"/>
          </a:xfrm>
        </p:spPr>
        <p:txBody>
          <a:bodyPr/>
          <a:lstStyle/>
          <a:p>
            <a:pPr>
              <a:defRPr/>
            </a:pPr>
            <a:r>
              <a:rPr lang="en-US" smtClean="0"/>
              <a:t>Variables produce a change in the body</a:t>
            </a:r>
          </a:p>
          <a:p>
            <a:pPr>
              <a:defRPr/>
            </a:pPr>
            <a:r>
              <a:rPr lang="en-US" smtClean="0"/>
              <a:t>Three components:</a:t>
            </a:r>
          </a:p>
          <a:p>
            <a:pPr lvl="1">
              <a:defRPr/>
            </a:pPr>
            <a:r>
              <a:rPr lang="en-US" sz="3000" smtClean="0"/>
              <a:t>Receptor – monitors the environments and responds to changes (stimuli)</a:t>
            </a:r>
          </a:p>
          <a:p>
            <a:pPr lvl="1">
              <a:defRPr/>
            </a:pPr>
            <a:r>
              <a:rPr lang="en-US" sz="3000" smtClean="0"/>
              <a:t>Control center – determines the set point at which the variable is maintained</a:t>
            </a:r>
          </a:p>
          <a:p>
            <a:pPr lvl="1">
              <a:defRPr/>
            </a:pPr>
            <a:r>
              <a:rPr lang="en-US" sz="3000" smtClean="0"/>
              <a:t>Effector – provides the means to respond to stimuli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B.  Negative Feedback Mechanisms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3810000"/>
          </a:xfrm>
        </p:spPr>
        <p:txBody>
          <a:bodyPr/>
          <a:lstStyle/>
          <a:p>
            <a:pPr>
              <a:defRPr/>
            </a:pPr>
            <a:r>
              <a:rPr lang="en-US" sz="3600" b="1" smtClean="0"/>
              <a:t>most feedback mechanisms are negative</a:t>
            </a:r>
          </a:p>
          <a:p>
            <a:pPr>
              <a:defRPr/>
            </a:pPr>
            <a:r>
              <a:rPr lang="en-US" sz="3600" b="1" smtClean="0"/>
              <a:t>The output shuts off the original stimulus</a:t>
            </a:r>
          </a:p>
          <a:p>
            <a:pPr>
              <a:defRPr/>
            </a:pPr>
            <a:r>
              <a:rPr lang="en-US" sz="3600" b="1" smtClean="0"/>
              <a:t>Ex. Regulation of room temp.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1.5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5263" y="160338"/>
            <a:ext cx="8785225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96863" y="6494463"/>
            <a:ext cx="4840287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0"/>
            <a:ext cx="7889875" cy="6858000"/>
            <a:chOff x="656" y="287"/>
            <a:chExt cx="4519" cy="3779"/>
          </a:xfrm>
        </p:grpSpPr>
        <p:pic>
          <p:nvPicPr>
            <p:cNvPr id="3379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" y="287"/>
              <a:ext cx="4448" cy="3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4046" y="646"/>
              <a:ext cx="48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Signal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wire turns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heater off</a:t>
              </a:r>
              <a:endParaRPr lang="en-US">
                <a:latin typeface="Times"/>
              </a:endParaRPr>
            </a:p>
          </p:txBody>
        </p:sp>
        <p:sp>
          <p:nvSpPr>
            <p:cNvPr id="33800" name="Rectangle 7"/>
            <p:cNvSpPr>
              <a:spLocks noChangeArrowheads="1"/>
            </p:cNvSpPr>
            <p:nvPr/>
          </p:nvSpPr>
          <p:spPr bwMode="auto">
            <a:xfrm>
              <a:off x="4212" y="2732"/>
              <a:ext cx="58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Response;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temperature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drops</a:t>
              </a:r>
              <a:endParaRPr lang="en-US">
                <a:latin typeface="Times"/>
              </a:endParaRPr>
            </a:p>
          </p:txBody>
        </p:sp>
        <p:sp>
          <p:nvSpPr>
            <p:cNvPr id="33801" name="Rectangle 8"/>
            <p:cNvSpPr>
              <a:spLocks noChangeArrowheads="1"/>
            </p:cNvSpPr>
            <p:nvPr/>
          </p:nvSpPr>
          <p:spPr bwMode="auto">
            <a:xfrm>
              <a:off x="830" y="2694"/>
              <a:ext cx="58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Stimulus: 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rising room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temperature</a:t>
              </a:r>
              <a:endParaRPr lang="en-US">
                <a:latin typeface="Times"/>
              </a:endParaRPr>
            </a:p>
          </p:txBody>
        </p:sp>
        <p:sp>
          <p:nvSpPr>
            <p:cNvPr id="33802" name="Rectangle 9"/>
            <p:cNvSpPr>
              <a:spLocks noChangeArrowheads="1"/>
            </p:cNvSpPr>
            <p:nvPr/>
          </p:nvSpPr>
          <p:spPr bwMode="auto">
            <a:xfrm>
              <a:off x="2890" y="3302"/>
              <a:ext cx="38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Balance</a:t>
              </a:r>
              <a:endParaRPr lang="en-US">
                <a:latin typeface="Times"/>
              </a:endParaRPr>
            </a:p>
          </p:txBody>
        </p:sp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4138" y="2328"/>
              <a:ext cx="38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Effector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(heater)</a:t>
              </a:r>
              <a:endParaRPr lang="en-US">
                <a:latin typeface="Times"/>
              </a:endParaRPr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4358" y="1136"/>
              <a:ext cx="72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Stimulus: 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dropping room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temperature</a:t>
              </a:r>
              <a:endParaRPr lang="en-US">
                <a:latin typeface="Times"/>
              </a:endParaRPr>
            </a:p>
          </p:txBody>
        </p:sp>
        <p:sp>
          <p:nvSpPr>
            <p:cNvPr id="33805" name="Rectangle 12"/>
            <p:cNvSpPr>
              <a:spLocks noChangeArrowheads="1"/>
            </p:cNvSpPr>
            <p:nvPr/>
          </p:nvSpPr>
          <p:spPr bwMode="auto">
            <a:xfrm>
              <a:off x="1405" y="1683"/>
              <a:ext cx="9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Receptor-sensor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(thermometer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In thermostat)</a:t>
              </a:r>
              <a:endParaRPr lang="en-US">
                <a:latin typeface="Times"/>
              </a:endParaRPr>
            </a:p>
          </p:txBody>
        </p:sp>
        <p:sp>
          <p:nvSpPr>
            <p:cNvPr id="33806" name="Rectangle 13"/>
            <p:cNvSpPr>
              <a:spLocks noChangeArrowheads="1"/>
            </p:cNvSpPr>
            <p:nvPr/>
          </p:nvSpPr>
          <p:spPr bwMode="auto">
            <a:xfrm>
              <a:off x="1249" y="1073"/>
              <a:ext cx="35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Set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point</a:t>
              </a:r>
              <a:endParaRPr lang="en-US">
                <a:latin typeface="Times"/>
              </a:endParaRPr>
            </a:p>
          </p:txBody>
        </p:sp>
        <p:sp>
          <p:nvSpPr>
            <p:cNvPr id="33807" name="Rectangle 14"/>
            <p:cNvSpPr>
              <a:spLocks noChangeArrowheads="1"/>
            </p:cNvSpPr>
            <p:nvPr/>
          </p:nvSpPr>
          <p:spPr bwMode="auto">
            <a:xfrm>
              <a:off x="2806" y="1039"/>
              <a:ext cx="8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Control center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(thermostat)</a:t>
              </a:r>
            </a:p>
          </p:txBody>
        </p:sp>
        <p:sp>
          <p:nvSpPr>
            <p:cNvPr id="33808" name="Rectangle 15"/>
            <p:cNvSpPr>
              <a:spLocks noChangeArrowheads="1"/>
            </p:cNvSpPr>
            <p:nvPr/>
          </p:nvSpPr>
          <p:spPr bwMode="auto">
            <a:xfrm>
              <a:off x="4753" y="1841"/>
              <a:ext cx="42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Heater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off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1.5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95263" y="160338"/>
            <a:ext cx="8785225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96863" y="6494463"/>
            <a:ext cx="4840287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6900" y="0"/>
            <a:ext cx="8166100" cy="6858000"/>
            <a:chOff x="376" y="86"/>
            <a:chExt cx="4876" cy="4144"/>
          </a:xfrm>
        </p:grpSpPr>
        <p:pic>
          <p:nvPicPr>
            <p:cNvPr id="3482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9" y="86"/>
              <a:ext cx="4763" cy="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1177" y="3123"/>
              <a:ext cx="506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Signal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wire turns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heater on</a:t>
              </a:r>
              <a:endParaRPr lang="en-US">
                <a:latin typeface="Times"/>
              </a:endParaRPr>
            </a:p>
          </p:txBody>
        </p:sp>
        <p:sp>
          <p:nvSpPr>
            <p:cNvPr id="34824" name="Rectangle 7"/>
            <p:cNvSpPr>
              <a:spLocks noChangeArrowheads="1"/>
            </p:cNvSpPr>
            <p:nvPr/>
          </p:nvSpPr>
          <p:spPr bwMode="auto">
            <a:xfrm>
              <a:off x="939" y="1069"/>
              <a:ext cx="612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Response;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temperature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rises</a:t>
              </a:r>
              <a:endParaRPr lang="en-US">
                <a:latin typeface="Times"/>
              </a:endParaRPr>
            </a:p>
          </p:txBody>
        </p:sp>
        <p:sp>
          <p:nvSpPr>
            <p:cNvPr id="34825" name="Rectangle 8"/>
            <p:cNvSpPr>
              <a:spLocks noChangeArrowheads="1"/>
            </p:cNvSpPr>
            <p:nvPr/>
          </p:nvSpPr>
          <p:spPr bwMode="auto">
            <a:xfrm>
              <a:off x="4349" y="1117"/>
              <a:ext cx="752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Stimulus: 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dropping room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temperature</a:t>
              </a:r>
              <a:endParaRPr lang="en-US">
                <a:latin typeface="Times"/>
              </a:endParaRPr>
            </a:p>
          </p:txBody>
        </p:sp>
        <p:sp>
          <p:nvSpPr>
            <p:cNvPr id="34826" name="Rectangle 9"/>
            <p:cNvSpPr>
              <a:spLocks noChangeArrowheads="1"/>
            </p:cNvSpPr>
            <p:nvPr/>
          </p:nvSpPr>
          <p:spPr bwMode="auto">
            <a:xfrm>
              <a:off x="2479" y="833"/>
              <a:ext cx="40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Balance</a:t>
              </a:r>
              <a:endParaRPr lang="en-US">
                <a:latin typeface="Times"/>
              </a:endParaRPr>
            </a:p>
          </p:txBody>
        </p:sp>
        <p:sp>
          <p:nvSpPr>
            <p:cNvPr id="34827" name="Rectangle 10"/>
            <p:cNvSpPr>
              <a:spLocks noChangeArrowheads="1"/>
            </p:cNvSpPr>
            <p:nvPr/>
          </p:nvSpPr>
          <p:spPr bwMode="auto">
            <a:xfrm>
              <a:off x="1177" y="2425"/>
              <a:ext cx="40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Effector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(heater)</a:t>
              </a:r>
              <a:endParaRPr lang="en-US">
                <a:latin typeface="Times"/>
              </a:endParaRPr>
            </a:p>
          </p:txBody>
        </p:sp>
        <p:sp>
          <p:nvSpPr>
            <p:cNvPr id="34828" name="Rectangle 11"/>
            <p:cNvSpPr>
              <a:spLocks noChangeArrowheads="1"/>
            </p:cNvSpPr>
            <p:nvPr/>
          </p:nvSpPr>
          <p:spPr bwMode="auto">
            <a:xfrm>
              <a:off x="3448" y="2288"/>
              <a:ext cx="36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Set</a:t>
              </a:r>
            </a:p>
            <a:p>
              <a:r>
                <a:rPr lang="en-US" sz="1400" b="1">
                  <a:latin typeface="Arial" charset="0"/>
                </a:rPr>
                <a:t>point</a:t>
              </a:r>
            </a:p>
          </p:txBody>
        </p:sp>
        <p:sp>
          <p:nvSpPr>
            <p:cNvPr id="34829" name="Rectangle 12"/>
            <p:cNvSpPr>
              <a:spLocks noChangeArrowheads="1"/>
            </p:cNvSpPr>
            <p:nvPr/>
          </p:nvSpPr>
          <p:spPr bwMode="auto">
            <a:xfrm>
              <a:off x="3524" y="2981"/>
              <a:ext cx="841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Receptor-sensor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(thermometer in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Thermostat)</a:t>
              </a:r>
              <a:endParaRPr lang="en-US">
                <a:latin typeface="Times"/>
              </a:endParaRPr>
            </a:p>
          </p:txBody>
        </p:sp>
        <p:sp>
          <p:nvSpPr>
            <p:cNvPr id="34830" name="Rectangle 13"/>
            <p:cNvSpPr>
              <a:spLocks noChangeArrowheads="1"/>
            </p:cNvSpPr>
            <p:nvPr/>
          </p:nvSpPr>
          <p:spPr bwMode="auto">
            <a:xfrm>
              <a:off x="2214" y="3879"/>
              <a:ext cx="723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Control center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(thermostat)</a:t>
              </a:r>
              <a:endParaRPr lang="en-US">
                <a:latin typeface="Times"/>
              </a:endParaRPr>
            </a:p>
          </p:txBody>
        </p:sp>
        <p:sp>
          <p:nvSpPr>
            <p:cNvPr id="34831" name="Rectangle 14"/>
            <p:cNvSpPr>
              <a:spLocks noChangeArrowheads="1"/>
            </p:cNvSpPr>
            <p:nvPr/>
          </p:nvSpPr>
          <p:spPr bwMode="auto">
            <a:xfrm>
              <a:off x="376" y="1880"/>
              <a:ext cx="44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Heater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400" b="1" smtClean="0"/>
              <a:t>Physiology:  how the body parts work &amp; carry out life-sustaining activities</a:t>
            </a:r>
          </a:p>
          <a:p>
            <a:pPr>
              <a:defRPr/>
            </a:pPr>
            <a:endParaRPr lang="en-US" sz="4400" b="1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C.  Positive Feedback Mechanisms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267200" cy="4572000"/>
          </a:xfrm>
        </p:spPr>
        <p:txBody>
          <a:bodyPr/>
          <a:lstStyle/>
          <a:p>
            <a:pPr>
              <a:defRPr/>
            </a:pPr>
            <a:r>
              <a:rPr lang="en-US" sz="3000" b="1" smtClean="0"/>
              <a:t>feedback is “positive” because change occurs in same direction as initial disturbance</a:t>
            </a:r>
          </a:p>
          <a:p>
            <a:pPr>
              <a:defRPr/>
            </a:pPr>
            <a:r>
              <a:rPr lang="en-US" sz="3000" b="1" smtClean="0"/>
              <a:t>clotting of blood, oxytocin during labor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979" t="2353" r="2457" b="6439"/>
          <a:stretch>
            <a:fillRect/>
          </a:stretch>
        </p:blipFill>
        <p:spPr bwMode="auto">
          <a:xfrm>
            <a:off x="4267200" y="1773238"/>
            <a:ext cx="458946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smtClean="0"/>
              <a:t>D.  Homeostatic Imbalance</a:t>
            </a:r>
            <a:endParaRPr lang="en-US" sz="48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reason for most diseases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as we age organs &amp; organ systems become less efficient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greater risk for illness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Overwhelming the usual negative feedback mechanisms allows destructive positive feedback mechanisms to take over</a:t>
            </a:r>
          </a:p>
          <a:p>
            <a:pPr>
              <a:lnSpc>
                <a:spcPct val="90000"/>
              </a:lnSpc>
              <a:defRPr/>
            </a:pPr>
            <a:endParaRPr lang="en-US" b="1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Principle of Complementarity of Structure &amp; Function</a:t>
            </a:r>
            <a:endParaRPr lang="en-US" smtClean="0"/>
          </a:p>
        </p:txBody>
      </p:sp>
      <p:graphicFrame>
        <p:nvGraphicFramePr>
          <p:cNvPr id="2050" name="Object 3">
            <a:hlinkClick r:id="" action="ppaction://ole?verb=0"/>
          </p:cNvPr>
          <p:cNvGraphicFramePr>
            <a:graphicFrameLocks/>
          </p:cNvGraphicFramePr>
          <p:nvPr>
            <p:ph type="clipArt" sz="half" idx="1"/>
          </p:nvPr>
        </p:nvGraphicFramePr>
        <p:xfrm>
          <a:off x="865188" y="1833563"/>
          <a:ext cx="3451225" cy="4105275"/>
        </p:xfrm>
        <a:graphic>
          <a:graphicData uri="http://schemas.openxmlformats.org/presentationml/2006/ole">
            <p:oleObj spid="_x0000_s2050" name="Microsoft ClipArt Gallery" r:id="rId3" imgW="2862000" imgH="3403440" progId="MS_ClipArt_Gallery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810000" cy="4038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b="1" smtClean="0"/>
              <a:t>what a structure can do depends on its specific form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smtClean="0"/>
              <a:t>Function always reflects structure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II.  Hierarchy of Structural Organization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400" b="1" smtClean="0"/>
              <a:t>figure 1.1 p. 3</a:t>
            </a:r>
          </a:p>
          <a:p>
            <a:pPr>
              <a:defRPr/>
            </a:pPr>
            <a:r>
              <a:rPr lang="en-US" sz="4400" b="1" smtClean="0"/>
              <a:t>atoms:  tiny building blocks of matter</a:t>
            </a:r>
          </a:p>
          <a:p>
            <a:pPr>
              <a:defRPr/>
            </a:pPr>
            <a:r>
              <a:rPr lang="en-US" sz="4400" b="1" smtClean="0"/>
              <a:t>molecules:  water, sugar, proteins...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400" b="1" smtClean="0"/>
              <a:t>cells:  smallest units of living things</a:t>
            </a:r>
          </a:p>
          <a:p>
            <a:pPr>
              <a:defRPr/>
            </a:pPr>
            <a:r>
              <a:rPr lang="en-US" sz="4400" b="1" smtClean="0"/>
              <a:t>tissues:  consist of groups of similar cells that have a common function</a:t>
            </a:r>
          </a:p>
          <a:p>
            <a:pPr>
              <a:defRPr/>
            </a:pPr>
            <a:endParaRPr lang="en-US" sz="4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4400" b="1" smtClean="0"/>
              <a:t>organ:  structure composed of at least two tissue types (usually 4) that perform a specific function for the body</a:t>
            </a:r>
          </a:p>
          <a:p>
            <a:pPr>
              <a:defRPr/>
            </a:pPr>
            <a:r>
              <a:rPr lang="en-US" sz="4400" b="1" smtClean="0"/>
              <a:t>organ system:  organs that cooperate &amp; work closely together to accomplish a common purpose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400" b="1" smtClean="0"/>
              <a:t>organism:  sum total of all structural levels working in unison to promote life</a:t>
            </a:r>
            <a:endParaRPr lang="en-US" sz="4400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1263" y="573088"/>
            <a:ext cx="6556375" cy="5999162"/>
            <a:chOff x="839" y="355"/>
            <a:chExt cx="4544" cy="4282"/>
          </a:xfrm>
        </p:grpSpPr>
        <p:pic>
          <p:nvPicPr>
            <p:cNvPr id="1434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8" y="355"/>
              <a:ext cx="4461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9" y="445"/>
              <a:ext cx="1229" cy="10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3055" y="1514"/>
              <a:ext cx="54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867" y="1043"/>
              <a:ext cx="53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1403" y="3949"/>
              <a:ext cx="54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3156" y="4150"/>
              <a:ext cx="54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47" name="Rectangle 9"/>
            <p:cNvSpPr>
              <a:spLocks noChangeArrowheads="1"/>
            </p:cNvSpPr>
            <p:nvPr/>
          </p:nvSpPr>
          <p:spPr bwMode="auto">
            <a:xfrm>
              <a:off x="4297" y="3512"/>
              <a:ext cx="54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48" name="Rectangle 10"/>
            <p:cNvSpPr>
              <a:spLocks noChangeArrowheads="1"/>
            </p:cNvSpPr>
            <p:nvPr/>
          </p:nvSpPr>
          <p:spPr bwMode="auto">
            <a:xfrm>
              <a:off x="867" y="2279"/>
              <a:ext cx="53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49" name="Line 11"/>
            <p:cNvSpPr>
              <a:spLocks noChangeShapeType="1"/>
            </p:cNvSpPr>
            <p:nvPr/>
          </p:nvSpPr>
          <p:spPr bwMode="auto">
            <a:xfrm>
              <a:off x="2066" y="2963"/>
              <a:ext cx="155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0" name="Line 12"/>
            <p:cNvSpPr>
              <a:spLocks noChangeShapeType="1"/>
            </p:cNvSpPr>
            <p:nvPr/>
          </p:nvSpPr>
          <p:spPr bwMode="auto">
            <a:xfrm>
              <a:off x="1988" y="3235"/>
              <a:ext cx="13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1" name="Line 13"/>
            <p:cNvSpPr>
              <a:spLocks noChangeShapeType="1"/>
            </p:cNvSpPr>
            <p:nvPr/>
          </p:nvSpPr>
          <p:spPr bwMode="auto">
            <a:xfrm>
              <a:off x="1499" y="3674"/>
              <a:ext cx="41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2" name="Line 14"/>
            <p:cNvSpPr>
              <a:spLocks noChangeShapeType="1"/>
            </p:cNvSpPr>
            <p:nvPr/>
          </p:nvSpPr>
          <p:spPr bwMode="auto">
            <a:xfrm>
              <a:off x="3268" y="2472"/>
              <a:ext cx="41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3" name="Freeform 15"/>
            <p:cNvSpPr>
              <a:spLocks/>
            </p:cNvSpPr>
            <p:nvPr/>
          </p:nvSpPr>
          <p:spPr bwMode="auto">
            <a:xfrm>
              <a:off x="3299" y="2635"/>
              <a:ext cx="163" cy="63"/>
            </a:xfrm>
            <a:custGeom>
              <a:avLst/>
              <a:gdLst>
                <a:gd name="T0" fmla="*/ 158 w 168"/>
                <a:gd name="T1" fmla="*/ 62 h 64"/>
                <a:gd name="T2" fmla="*/ 0 w 168"/>
                <a:gd name="T3" fmla="*/ 62 h 64"/>
                <a:gd name="T4" fmla="*/ 143 w 168"/>
                <a:gd name="T5" fmla="*/ 0 h 64"/>
                <a:gd name="T6" fmla="*/ 0 60000 65536"/>
                <a:gd name="T7" fmla="*/ 0 60000 65536"/>
                <a:gd name="T8" fmla="*/ 0 60000 65536"/>
                <a:gd name="T9" fmla="*/ 0 w 168"/>
                <a:gd name="T10" fmla="*/ 0 h 64"/>
                <a:gd name="T11" fmla="*/ 168 w 168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64">
                  <a:moveTo>
                    <a:pt x="168" y="64"/>
                  </a:moveTo>
                  <a:lnTo>
                    <a:pt x="0" y="64"/>
                  </a:lnTo>
                  <a:lnTo>
                    <a:pt x="152" y="0"/>
                  </a:lnTo>
                </a:path>
              </a:pathLst>
            </a:custGeom>
            <a:solidFill>
              <a:schemeClr val="bg1"/>
            </a:solidFill>
            <a:ln w="381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4" name="Line 16"/>
            <p:cNvSpPr>
              <a:spLocks noChangeShapeType="1"/>
            </p:cNvSpPr>
            <p:nvPr/>
          </p:nvSpPr>
          <p:spPr bwMode="auto">
            <a:xfrm>
              <a:off x="2074" y="2970"/>
              <a:ext cx="15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5" name="Line 17"/>
            <p:cNvSpPr>
              <a:spLocks noChangeShapeType="1"/>
            </p:cNvSpPr>
            <p:nvPr/>
          </p:nvSpPr>
          <p:spPr bwMode="auto">
            <a:xfrm>
              <a:off x="3276" y="2475"/>
              <a:ext cx="41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6" name="Freeform 18"/>
            <p:cNvSpPr>
              <a:spLocks/>
            </p:cNvSpPr>
            <p:nvPr/>
          </p:nvSpPr>
          <p:spPr bwMode="auto">
            <a:xfrm>
              <a:off x="3307" y="2643"/>
              <a:ext cx="162" cy="63"/>
            </a:xfrm>
            <a:custGeom>
              <a:avLst/>
              <a:gdLst>
                <a:gd name="T0" fmla="*/ 156 w 168"/>
                <a:gd name="T1" fmla="*/ 62 h 64"/>
                <a:gd name="T2" fmla="*/ 0 w 168"/>
                <a:gd name="T3" fmla="*/ 62 h 64"/>
                <a:gd name="T4" fmla="*/ 142 w 168"/>
                <a:gd name="T5" fmla="*/ 0 h 64"/>
                <a:gd name="T6" fmla="*/ 0 60000 65536"/>
                <a:gd name="T7" fmla="*/ 0 60000 65536"/>
                <a:gd name="T8" fmla="*/ 0 60000 65536"/>
                <a:gd name="T9" fmla="*/ 0 w 168"/>
                <a:gd name="T10" fmla="*/ 0 h 64"/>
                <a:gd name="T11" fmla="*/ 168 w 168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64">
                  <a:moveTo>
                    <a:pt x="168" y="64"/>
                  </a:moveTo>
                  <a:lnTo>
                    <a:pt x="0" y="64"/>
                  </a:lnTo>
                  <a:lnTo>
                    <a:pt x="152" y="0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7" name="Line 19"/>
            <p:cNvSpPr>
              <a:spLocks noChangeShapeType="1"/>
            </p:cNvSpPr>
            <p:nvPr/>
          </p:nvSpPr>
          <p:spPr bwMode="auto">
            <a:xfrm>
              <a:off x="1995" y="3242"/>
              <a:ext cx="14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8" name="Line 20"/>
            <p:cNvSpPr>
              <a:spLocks noChangeShapeType="1"/>
            </p:cNvSpPr>
            <p:nvPr/>
          </p:nvSpPr>
          <p:spPr bwMode="auto">
            <a:xfrm>
              <a:off x="1507" y="3682"/>
              <a:ext cx="41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9" name="Freeform 21"/>
            <p:cNvSpPr>
              <a:spLocks/>
            </p:cNvSpPr>
            <p:nvPr/>
          </p:nvSpPr>
          <p:spPr bwMode="auto">
            <a:xfrm>
              <a:off x="2004" y="1839"/>
              <a:ext cx="54" cy="408"/>
            </a:xfrm>
            <a:custGeom>
              <a:avLst/>
              <a:gdLst>
                <a:gd name="T0" fmla="*/ 8 w 56"/>
                <a:gd name="T1" fmla="*/ 0 h 408"/>
                <a:gd name="T2" fmla="*/ 52 w 56"/>
                <a:gd name="T3" fmla="*/ 0 h 408"/>
                <a:gd name="T4" fmla="*/ 52 w 56"/>
                <a:gd name="T5" fmla="*/ 408 h 408"/>
                <a:gd name="T6" fmla="*/ 0 w 56"/>
                <a:gd name="T7" fmla="*/ 408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408"/>
                <a:gd name="T14" fmla="*/ 56 w 56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408">
                  <a:moveTo>
                    <a:pt x="8" y="0"/>
                  </a:moveTo>
                  <a:lnTo>
                    <a:pt x="56" y="0"/>
                  </a:lnTo>
                  <a:lnTo>
                    <a:pt x="56" y="408"/>
                  </a:lnTo>
                  <a:lnTo>
                    <a:pt x="0" y="408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60" name="Line 22"/>
            <p:cNvSpPr>
              <a:spLocks noChangeShapeType="1"/>
            </p:cNvSpPr>
            <p:nvPr/>
          </p:nvSpPr>
          <p:spPr bwMode="auto">
            <a:xfrm>
              <a:off x="2066" y="2028"/>
              <a:ext cx="5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61" name="Line 23"/>
            <p:cNvSpPr>
              <a:spLocks noChangeShapeType="1"/>
            </p:cNvSpPr>
            <p:nvPr/>
          </p:nvSpPr>
          <p:spPr bwMode="auto">
            <a:xfrm>
              <a:off x="2706" y="3371"/>
              <a:ext cx="5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62" name="Line 24"/>
            <p:cNvSpPr>
              <a:spLocks noChangeShapeType="1"/>
            </p:cNvSpPr>
            <p:nvPr/>
          </p:nvSpPr>
          <p:spPr bwMode="auto">
            <a:xfrm flipH="1">
              <a:off x="2906" y="2619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63" name="Rectangle 25"/>
            <p:cNvSpPr>
              <a:spLocks noChangeArrowheads="1"/>
            </p:cNvSpPr>
            <p:nvPr/>
          </p:nvSpPr>
          <p:spPr bwMode="auto">
            <a:xfrm>
              <a:off x="1139" y="737"/>
              <a:ext cx="908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Smooth muscle cell</a:t>
              </a:r>
              <a:endParaRPr lang="en-US" altLang="en-US" sz="1100" b="1" i="1">
                <a:latin typeface="Arial" charset="0"/>
              </a:endParaRPr>
            </a:p>
          </p:txBody>
        </p:sp>
        <p:sp>
          <p:nvSpPr>
            <p:cNvPr id="14364" name="Rectangle 26"/>
            <p:cNvSpPr>
              <a:spLocks noChangeArrowheads="1"/>
            </p:cNvSpPr>
            <p:nvPr/>
          </p:nvSpPr>
          <p:spPr bwMode="auto">
            <a:xfrm>
              <a:off x="2628" y="824"/>
              <a:ext cx="468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Molecules</a:t>
              </a:r>
              <a:endParaRPr lang="en-US" altLang="en-US" sz="1100" b="1" i="1">
                <a:latin typeface="Arial" charset="0"/>
              </a:endParaRPr>
            </a:p>
          </p:txBody>
        </p:sp>
        <p:sp>
          <p:nvSpPr>
            <p:cNvPr id="14365" name="Rectangle 27"/>
            <p:cNvSpPr>
              <a:spLocks noChangeArrowheads="1"/>
            </p:cNvSpPr>
            <p:nvPr/>
          </p:nvSpPr>
          <p:spPr bwMode="auto">
            <a:xfrm>
              <a:off x="2768" y="1104"/>
              <a:ext cx="301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Atoms</a:t>
              </a:r>
              <a:endParaRPr lang="en-US" altLang="en-US" sz="1100" b="1" i="1">
                <a:latin typeface="Arial" charset="0"/>
              </a:endParaRPr>
            </a:p>
          </p:txBody>
        </p:sp>
        <p:sp>
          <p:nvSpPr>
            <p:cNvPr id="14366" name="Rectangle 28"/>
            <p:cNvSpPr>
              <a:spLocks noChangeArrowheads="1"/>
            </p:cNvSpPr>
            <p:nvPr/>
          </p:nvSpPr>
          <p:spPr bwMode="auto">
            <a:xfrm>
              <a:off x="2132" y="1983"/>
              <a:ext cx="361" cy="3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Smooth</a:t>
              </a:r>
            </a:p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muscle</a:t>
              </a:r>
              <a:endParaRPr lang="en-US" altLang="en-US" sz="1100" b="1" i="1">
                <a:latin typeface="Arial" charset="0"/>
              </a:endParaRPr>
            </a:p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tissue</a:t>
              </a:r>
              <a:endParaRPr lang="en-US" altLang="en-US" sz="1100" b="1" i="1">
                <a:latin typeface="Arial" charset="0"/>
              </a:endParaRPr>
            </a:p>
          </p:txBody>
        </p:sp>
        <p:sp>
          <p:nvSpPr>
            <p:cNvPr id="14367" name="Rectangle 29"/>
            <p:cNvSpPr>
              <a:spLocks noChangeArrowheads="1"/>
            </p:cNvSpPr>
            <p:nvPr/>
          </p:nvSpPr>
          <p:spPr bwMode="auto">
            <a:xfrm>
              <a:off x="2248" y="2918"/>
              <a:ext cx="43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Epithelial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tissue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68" name="Rectangle 30"/>
            <p:cNvSpPr>
              <a:spLocks noChangeArrowheads="1"/>
            </p:cNvSpPr>
            <p:nvPr/>
          </p:nvSpPr>
          <p:spPr bwMode="auto">
            <a:xfrm>
              <a:off x="3022" y="2415"/>
              <a:ext cx="247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Heart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69" name="Rectangle 31"/>
            <p:cNvSpPr>
              <a:spLocks noChangeArrowheads="1"/>
            </p:cNvSpPr>
            <p:nvPr/>
          </p:nvSpPr>
          <p:spPr bwMode="auto">
            <a:xfrm>
              <a:off x="3022" y="2647"/>
              <a:ext cx="35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Blood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vessels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70" name="Rectangle 32"/>
            <p:cNvSpPr>
              <a:spLocks noChangeArrowheads="1"/>
            </p:cNvSpPr>
            <p:nvPr/>
          </p:nvSpPr>
          <p:spPr bwMode="auto">
            <a:xfrm>
              <a:off x="2163" y="3190"/>
              <a:ext cx="360" cy="3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Smooth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muscle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tissue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71" name="Rectangle 33"/>
            <p:cNvSpPr>
              <a:spLocks noChangeArrowheads="1"/>
            </p:cNvSpPr>
            <p:nvPr/>
          </p:nvSpPr>
          <p:spPr bwMode="auto">
            <a:xfrm>
              <a:off x="1946" y="3630"/>
              <a:ext cx="52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Connective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tissue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72" name="Rectangle 34"/>
            <p:cNvSpPr>
              <a:spLocks noChangeArrowheads="1"/>
            </p:cNvSpPr>
            <p:nvPr/>
          </p:nvSpPr>
          <p:spPr bwMode="auto">
            <a:xfrm>
              <a:off x="2785" y="3318"/>
              <a:ext cx="334" cy="3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Blood</a:t>
              </a:r>
            </a:p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vessel</a:t>
              </a:r>
              <a:endParaRPr lang="en-US" altLang="en-US" sz="1100" b="1" i="1">
                <a:latin typeface="Arial" charset="0"/>
              </a:endParaRPr>
            </a:p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(organ)</a:t>
              </a:r>
              <a:endParaRPr lang="en-US" altLang="en-US" sz="1100" b="1" i="1">
                <a:latin typeface="Arial" charset="0"/>
              </a:endParaRPr>
            </a:p>
          </p:txBody>
        </p:sp>
        <p:sp>
          <p:nvSpPr>
            <p:cNvPr id="14373" name="Rectangle 35"/>
            <p:cNvSpPr>
              <a:spLocks noChangeArrowheads="1"/>
            </p:cNvSpPr>
            <p:nvPr/>
          </p:nvSpPr>
          <p:spPr bwMode="auto">
            <a:xfrm>
              <a:off x="2188" y="2559"/>
              <a:ext cx="70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Cardiovascular</a:t>
              </a:r>
            </a:p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Arial" charset="0"/>
                </a:rPr>
                <a:t>system</a:t>
              </a:r>
              <a:endParaRPr lang="en-US" altLang="en-US" sz="1100" b="1" i="1">
                <a:latin typeface="Arial" charset="0"/>
              </a:endParaRPr>
            </a:p>
          </p:txBody>
        </p:sp>
        <p:sp>
          <p:nvSpPr>
            <p:cNvPr id="14374" name="Rectangle 36"/>
            <p:cNvSpPr>
              <a:spLocks noChangeArrowheads="1"/>
            </p:cNvSpPr>
            <p:nvPr/>
          </p:nvSpPr>
          <p:spPr bwMode="auto">
            <a:xfrm>
              <a:off x="975" y="1037"/>
              <a:ext cx="946" cy="3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Cellular level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Cells are made up of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molecules.</a:t>
              </a:r>
            </a:p>
          </p:txBody>
        </p:sp>
        <p:sp>
          <p:nvSpPr>
            <p:cNvPr id="14375" name="Rectangle 37"/>
            <p:cNvSpPr>
              <a:spLocks noChangeArrowheads="1"/>
            </p:cNvSpPr>
            <p:nvPr/>
          </p:nvSpPr>
          <p:spPr bwMode="auto">
            <a:xfrm>
              <a:off x="968" y="2279"/>
              <a:ext cx="975" cy="3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Tissue level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Tissues consist of</a:t>
              </a:r>
              <a:endParaRPr lang="en-US" altLang="en-US" sz="1100" b="1">
                <a:latin typeface="Arial" charset="0"/>
              </a:endParaRP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similar types of cells.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76" name="Rectangle 38"/>
            <p:cNvSpPr>
              <a:spLocks noChangeArrowheads="1"/>
            </p:cNvSpPr>
            <p:nvPr/>
          </p:nvSpPr>
          <p:spPr bwMode="auto">
            <a:xfrm>
              <a:off x="1504" y="3957"/>
              <a:ext cx="935" cy="4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Organ level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Organs are made up</a:t>
              </a:r>
              <a:endParaRPr lang="en-US" altLang="en-US" sz="1100" b="1">
                <a:latin typeface="Arial" charset="0"/>
              </a:endParaRP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of different types</a:t>
              </a:r>
              <a:endParaRPr lang="en-US" altLang="en-US" sz="1100" b="1">
                <a:latin typeface="Arial" charset="0"/>
              </a:endParaRP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of tissues.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77" name="Rectangle 39"/>
            <p:cNvSpPr>
              <a:spLocks noChangeArrowheads="1"/>
            </p:cNvSpPr>
            <p:nvPr/>
          </p:nvSpPr>
          <p:spPr bwMode="auto">
            <a:xfrm>
              <a:off x="3257" y="4157"/>
              <a:ext cx="118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Organ system level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Organ systems consist of</a:t>
              </a:r>
              <a:endParaRPr lang="en-US" altLang="en-US" sz="1100" b="1">
                <a:latin typeface="Arial" charset="0"/>
              </a:endParaRP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different organs that</a:t>
              </a:r>
              <a:endParaRPr lang="en-US" altLang="en-US" sz="1100" b="1">
                <a:latin typeface="Arial" charset="0"/>
              </a:endParaRP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work together closely.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78" name="Rectangle 40"/>
            <p:cNvSpPr>
              <a:spLocks noChangeArrowheads="1"/>
            </p:cNvSpPr>
            <p:nvPr/>
          </p:nvSpPr>
          <p:spPr bwMode="auto">
            <a:xfrm>
              <a:off x="4404" y="3518"/>
              <a:ext cx="979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Organismal level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The human organism</a:t>
              </a:r>
              <a:endParaRPr lang="en-US" altLang="en-US" sz="1100" b="1">
                <a:latin typeface="Arial" charset="0"/>
              </a:endParaRP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is made up of many</a:t>
              </a:r>
              <a:endParaRPr lang="en-US" altLang="en-US" sz="1100" b="1">
                <a:latin typeface="Arial" charset="0"/>
              </a:endParaRP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organ systems.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79" name="Rectangle 41"/>
            <p:cNvSpPr>
              <a:spLocks noChangeArrowheads="1"/>
            </p:cNvSpPr>
            <p:nvPr/>
          </p:nvSpPr>
          <p:spPr bwMode="auto">
            <a:xfrm>
              <a:off x="3156" y="1522"/>
              <a:ext cx="844" cy="3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Chemical level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Atoms combine to</a:t>
              </a:r>
              <a:endParaRPr lang="en-US" altLang="en-US" sz="1100" b="1">
                <a:latin typeface="Arial" charset="0"/>
              </a:endParaRP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  <a:latin typeface="Arial" charset="0"/>
                </a:rPr>
                <a:t>form molecules.</a:t>
              </a:r>
              <a:endParaRPr lang="en-US" altLang="en-US" sz="1100" b="1">
                <a:latin typeface="Arial" charset="0"/>
              </a:endParaRPr>
            </a:p>
          </p:txBody>
        </p:sp>
        <p:sp>
          <p:nvSpPr>
            <p:cNvPr id="14380" name="Freeform 42"/>
            <p:cNvSpPr>
              <a:spLocks/>
            </p:cNvSpPr>
            <p:nvPr/>
          </p:nvSpPr>
          <p:spPr bwMode="auto">
            <a:xfrm flipH="1">
              <a:off x="2963" y="2405"/>
              <a:ext cx="64" cy="483"/>
            </a:xfrm>
            <a:custGeom>
              <a:avLst/>
              <a:gdLst>
                <a:gd name="T0" fmla="*/ 10 w 56"/>
                <a:gd name="T1" fmla="*/ 0 h 408"/>
                <a:gd name="T2" fmla="*/ 73 w 56"/>
                <a:gd name="T3" fmla="*/ 0 h 408"/>
                <a:gd name="T4" fmla="*/ 73 w 56"/>
                <a:gd name="T5" fmla="*/ 572 h 408"/>
                <a:gd name="T6" fmla="*/ 0 w 56"/>
                <a:gd name="T7" fmla="*/ 572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408"/>
                <a:gd name="T14" fmla="*/ 56 w 56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408">
                  <a:moveTo>
                    <a:pt x="8" y="0"/>
                  </a:moveTo>
                  <a:lnTo>
                    <a:pt x="56" y="0"/>
                  </a:lnTo>
                  <a:lnTo>
                    <a:pt x="56" y="408"/>
                  </a:lnTo>
                  <a:lnTo>
                    <a:pt x="0" y="408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81" name="Freeform 43"/>
            <p:cNvSpPr>
              <a:spLocks/>
            </p:cNvSpPr>
            <p:nvPr/>
          </p:nvSpPr>
          <p:spPr bwMode="auto">
            <a:xfrm>
              <a:off x="2651" y="2851"/>
              <a:ext cx="55" cy="1037"/>
            </a:xfrm>
            <a:custGeom>
              <a:avLst/>
              <a:gdLst>
                <a:gd name="T0" fmla="*/ 8 w 56"/>
                <a:gd name="T1" fmla="*/ 0 h 408"/>
                <a:gd name="T2" fmla="*/ 54 w 56"/>
                <a:gd name="T3" fmla="*/ 0 h 408"/>
                <a:gd name="T4" fmla="*/ 54 w 56"/>
                <a:gd name="T5" fmla="*/ 2636 h 408"/>
                <a:gd name="T6" fmla="*/ 0 w 56"/>
                <a:gd name="T7" fmla="*/ 2636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408"/>
                <a:gd name="T14" fmla="*/ 56 w 56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408">
                  <a:moveTo>
                    <a:pt x="8" y="0"/>
                  </a:moveTo>
                  <a:lnTo>
                    <a:pt x="56" y="0"/>
                  </a:lnTo>
                  <a:lnTo>
                    <a:pt x="56" y="408"/>
                  </a:lnTo>
                  <a:lnTo>
                    <a:pt x="0" y="408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82" name="Oval 44"/>
            <p:cNvSpPr>
              <a:spLocks noChangeArrowheads="1"/>
            </p:cNvSpPr>
            <p:nvPr/>
          </p:nvSpPr>
          <p:spPr bwMode="auto">
            <a:xfrm>
              <a:off x="839" y="1052"/>
              <a:ext cx="102" cy="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83" name="Oval 45"/>
            <p:cNvSpPr>
              <a:spLocks noChangeArrowheads="1"/>
            </p:cNvSpPr>
            <p:nvPr/>
          </p:nvSpPr>
          <p:spPr bwMode="auto">
            <a:xfrm>
              <a:off x="3031" y="1523"/>
              <a:ext cx="101" cy="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84" name="Oval 46"/>
            <p:cNvSpPr>
              <a:spLocks noChangeArrowheads="1"/>
            </p:cNvSpPr>
            <p:nvPr/>
          </p:nvSpPr>
          <p:spPr bwMode="auto">
            <a:xfrm>
              <a:off x="3127" y="4159"/>
              <a:ext cx="102" cy="1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85" name="Oval 47"/>
            <p:cNvSpPr>
              <a:spLocks noChangeArrowheads="1"/>
            </p:cNvSpPr>
            <p:nvPr/>
          </p:nvSpPr>
          <p:spPr bwMode="auto">
            <a:xfrm>
              <a:off x="1376" y="3959"/>
              <a:ext cx="101" cy="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86" name="Oval 48"/>
            <p:cNvSpPr>
              <a:spLocks noChangeArrowheads="1"/>
            </p:cNvSpPr>
            <p:nvPr/>
          </p:nvSpPr>
          <p:spPr bwMode="auto">
            <a:xfrm>
              <a:off x="839" y="2285"/>
              <a:ext cx="102" cy="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87" name="Oval 49"/>
            <p:cNvSpPr>
              <a:spLocks noChangeArrowheads="1"/>
            </p:cNvSpPr>
            <p:nvPr/>
          </p:nvSpPr>
          <p:spPr bwMode="auto">
            <a:xfrm>
              <a:off x="4271" y="3518"/>
              <a:ext cx="102" cy="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pic>
          <p:nvPicPr>
            <p:cNvPr id="14388" name="Picture 5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363" t="10965" r="44188" b="83153"/>
            <a:stretch>
              <a:fillRect/>
            </a:stretch>
          </p:blipFill>
          <p:spPr bwMode="auto">
            <a:xfrm>
              <a:off x="3169" y="624"/>
              <a:ext cx="335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389" name="Picture 5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473" t="7698" r="62143" b="86646"/>
            <a:stretch>
              <a:fillRect/>
            </a:stretch>
          </p:blipFill>
          <p:spPr bwMode="auto">
            <a:xfrm>
              <a:off x="1823" y="456"/>
              <a:ext cx="577" cy="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390" name="Picture 5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317" t="26321" r="78535" b="64081"/>
            <a:stretch>
              <a:fillRect/>
            </a:stretch>
          </p:blipFill>
          <p:spPr bwMode="auto">
            <a:xfrm>
              <a:off x="1014" y="1368"/>
              <a:ext cx="378" cy="4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391" name="Picture 5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464" t="51929" r="76894" b="37636"/>
            <a:stretch>
              <a:fillRect/>
            </a:stretch>
          </p:blipFill>
          <p:spPr bwMode="auto">
            <a:xfrm>
              <a:off x="1146" y="2622"/>
              <a:ext cx="347" cy="5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392" name="Picture 5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370" t="70798" r="44839" b="22606"/>
            <a:stretch>
              <a:fillRect/>
            </a:stretch>
          </p:blipFill>
          <p:spPr bwMode="auto">
            <a:xfrm>
              <a:off x="2862" y="3546"/>
              <a:ext cx="602" cy="3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393" name="Picture 5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113" t="62079" r="31828" b="31305"/>
            <a:stretch>
              <a:fillRect/>
            </a:stretch>
          </p:blipFill>
          <p:spPr bwMode="auto">
            <a:xfrm>
              <a:off x="3830" y="3119"/>
              <a:ext cx="434" cy="3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Structural Organization</a:t>
            </a:r>
          </a:p>
        </p:txBody>
      </p:sp>
      <p:sp>
        <p:nvSpPr>
          <p:cNvPr id="14340" name="Text Box 5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sz="1200" b="1">
                <a:solidFill>
                  <a:schemeClr val="accent2"/>
                </a:solidFill>
                <a:latin typeface="Arial" charset="0"/>
              </a:rPr>
              <a:t>Figure 1.1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On-screen Show (4:3)</PresentationFormat>
  <Paragraphs>215</Paragraphs>
  <Slides>31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Microsoft ClipArt Gallery</vt:lpstr>
      <vt:lpstr>The Human Body:  An Orientation</vt:lpstr>
      <vt:lpstr>I.  An Overview of Anatomy &amp; Physiology</vt:lpstr>
      <vt:lpstr>Slide 3</vt:lpstr>
      <vt:lpstr>Principle of Complementarity of Structure &amp; Function</vt:lpstr>
      <vt:lpstr>II.  Hierarchy of Structural Organization</vt:lpstr>
      <vt:lpstr>Slide 6</vt:lpstr>
      <vt:lpstr>Slide 7</vt:lpstr>
      <vt:lpstr>Slide 8</vt:lpstr>
      <vt:lpstr>Levels of Structural Organization</vt:lpstr>
      <vt:lpstr>III.  Necessary Life Functions</vt:lpstr>
      <vt:lpstr>Slide 11</vt:lpstr>
      <vt:lpstr>Slide 12</vt:lpstr>
      <vt:lpstr>Integumentary System</vt:lpstr>
      <vt:lpstr>Skeletal System</vt:lpstr>
      <vt:lpstr>Muscular System</vt:lpstr>
      <vt:lpstr>Nervous System</vt:lpstr>
      <vt:lpstr>Cardiovascular System</vt:lpstr>
      <vt:lpstr>Lymphatic System</vt:lpstr>
      <vt:lpstr>Respiratory System</vt:lpstr>
      <vt:lpstr>Digestive System</vt:lpstr>
      <vt:lpstr>Urinary System</vt:lpstr>
      <vt:lpstr>Male Reproductive System</vt:lpstr>
      <vt:lpstr>Female Reproductive System</vt:lpstr>
      <vt:lpstr>Organ Systems Interrelationships</vt:lpstr>
      <vt:lpstr>IV.  Homeostasis</vt:lpstr>
      <vt:lpstr>A.  Homeostatic Control Mechanisms</vt:lpstr>
      <vt:lpstr>B.  Negative Feedback Mechanisms</vt:lpstr>
      <vt:lpstr>Slide 28</vt:lpstr>
      <vt:lpstr>Slide 29</vt:lpstr>
      <vt:lpstr>C.  Positive Feedback Mechanisms</vt:lpstr>
      <vt:lpstr>D.  Homeostatic Imbalance</vt:lpstr>
    </vt:vector>
  </TitlesOfParts>
  <Company>Frisco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Body:  An Orientation</dc:title>
  <dc:creator>techuser</dc:creator>
  <cp:lastModifiedBy>techuser</cp:lastModifiedBy>
  <cp:revision>1</cp:revision>
  <dcterms:created xsi:type="dcterms:W3CDTF">2011-08-25T15:16:50Z</dcterms:created>
  <dcterms:modified xsi:type="dcterms:W3CDTF">2011-08-25T15:17:38Z</dcterms:modified>
</cp:coreProperties>
</file>