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54" r:id="rId2"/>
  </p:sldMasterIdLst>
  <p:notesMasterIdLst>
    <p:notesMasterId r:id="rId7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3" r:id="rId16"/>
    <p:sldId id="328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329" r:id="rId26"/>
    <p:sldId id="282" r:id="rId27"/>
    <p:sldId id="284" r:id="rId28"/>
    <p:sldId id="285" r:id="rId29"/>
    <p:sldId id="330" r:id="rId30"/>
    <p:sldId id="286" r:id="rId31"/>
    <p:sldId id="287" r:id="rId32"/>
    <p:sldId id="339" r:id="rId33"/>
    <p:sldId id="289" r:id="rId34"/>
    <p:sldId id="290" r:id="rId35"/>
    <p:sldId id="291" r:id="rId36"/>
    <p:sldId id="292" r:id="rId37"/>
    <p:sldId id="338" r:id="rId38"/>
    <p:sldId id="295" r:id="rId39"/>
    <p:sldId id="296" r:id="rId40"/>
    <p:sldId id="297" r:id="rId41"/>
    <p:sldId id="299" r:id="rId42"/>
    <p:sldId id="331" r:id="rId43"/>
    <p:sldId id="300" r:id="rId44"/>
    <p:sldId id="332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1" r:id="rId55"/>
    <p:sldId id="333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fld id="{49A594FE-2FF4-41A1-8393-A68E806DA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52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A55A26-0B07-470B-A3FE-51669B6FC625}" type="datetime1">
              <a:rPr lang="en-US"/>
              <a:pPr/>
              <a:t>1/31/2012</a:t>
            </a:fld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4E24-DEDC-4469-ACAF-C126BBE0F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50B16-4B75-47B5-9174-32B8EADB5E09}" type="datetime1">
              <a:rPr lang="en-US"/>
              <a:pPr/>
              <a:t>1/31/2012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F0C15-0D17-410E-A0C0-6BEF8441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1B484E-E94F-4017-B750-47564B0A35A4}" type="datetime1">
              <a:rPr lang="en-US"/>
              <a:pPr/>
              <a:t>1/31/2012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89BB8-0E5D-436D-9A15-C57335B87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7D3CF-C734-41C9-8ACB-421496C08D7D}" type="datetime1">
              <a:rPr lang="en-US"/>
              <a:pPr/>
              <a:t>1/31/2012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739BD-60E9-4421-B246-46A7ABDFB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EEDC0-3214-4759-837D-7C732E4999AD}" type="datetime1">
              <a:rPr lang="en-US"/>
              <a:pPr/>
              <a:t>1/31/2012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9F130-D983-48EE-9A6B-573C8B19B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A913A-374B-40BA-9CBE-8D24259983A0}" type="datetime1">
              <a:rPr lang="en-US"/>
              <a:pPr/>
              <a:t>1/31/2012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6CACA-7C32-4C39-85D2-BB777556E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76F41-F3D2-4ABD-945B-E577FC323B98}" type="datetime1">
              <a:rPr lang="en-US"/>
              <a:pPr/>
              <a:t>1/31/2012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441E2-4514-478D-A5FF-13DD7C3A7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D83DE-F4CE-492C-9E03-70D6336169F0}" type="datetime1">
              <a:rPr lang="en-US"/>
              <a:pPr/>
              <a:t>1/31/2012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09B41-070E-4AE3-82C6-BE7E4153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31E89-27A9-4AB7-8C49-F80D015AD5D6}" type="datetime1">
              <a:rPr lang="en-US"/>
              <a:pPr/>
              <a:t>1/31/2012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4E22D-1458-4980-8156-E546F9FCB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2A3A8-B01D-4AB5-96F9-76993BEBD950}" type="datetime1">
              <a:rPr lang="en-US"/>
              <a:pPr/>
              <a:t>1/31/2012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08424-A882-4835-B77B-06FD4BAD0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9F3AA-13DC-42AD-8521-D0B2C6C36EBC}" type="datetime1">
              <a:rPr lang="en-US"/>
              <a:pPr/>
              <a:t>1/31/2012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3D32A-58E8-427B-B7F0-101B69024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6B0C3-6215-4493-B65B-957EE37C225C}" type="datetime1">
              <a:rPr lang="en-US"/>
              <a:pPr/>
              <a:t>1/31/2012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A1561-D12A-472C-B36C-36908C028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C08A7-0E0F-4091-A773-89D3ECF04894}" type="datetime1">
              <a:rPr lang="en-US"/>
              <a:pPr/>
              <a:t>1/31/2012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E7A10-0C63-4589-92EC-C310FC434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49235-5B42-4AE7-AB6A-A3E14B44CAC8}" type="datetime1">
              <a:rPr lang="en-US"/>
              <a:pPr/>
              <a:t>1/31/2012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AB212-CAD2-481C-A877-EA09C083C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3CC66-5B91-43B0-BB15-0921CCEC022E}" type="datetime1">
              <a:rPr lang="en-US"/>
              <a:pPr/>
              <a:t>1/31/2012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5C180-1086-4859-991B-86E4DC579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0A8EEB-F34D-4255-BA6D-4E110FFC5AF0}" type="datetime1">
              <a:rPr lang="en-US"/>
              <a:pPr/>
              <a:t>1/31/2012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9FAD3-3299-4BC0-AE70-A0517AF65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8EB1A-088D-473B-A600-1C89EE47D781}" type="datetime1">
              <a:rPr lang="en-US"/>
              <a:pPr/>
              <a:t>1/31/2012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F6129-1A46-41AB-BCD2-89BFE4BE0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4C393-DD0A-49F3-BB5F-697A04AA2535}" type="datetime1">
              <a:rPr lang="en-US"/>
              <a:pPr/>
              <a:t>1/31/2012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E1184-C8BE-453C-B550-3A96F904D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B24E4-2A8D-4E01-AEE1-185993E07BF6}" type="datetime1">
              <a:rPr lang="en-US"/>
              <a:pPr/>
              <a:t>1/31/2012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AD754-42ED-4E97-8374-F882E7A33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ADB92-DD03-448C-AD11-CC231AC7365E}" type="datetime1">
              <a:rPr lang="en-US"/>
              <a:pPr/>
              <a:t>1/31/2012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83F9A-0CF4-453B-B147-8CF7EC356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8D6F9-7538-4A28-A918-E665833CD631}" type="datetime1">
              <a:rPr lang="en-US"/>
              <a:pPr/>
              <a:t>1/31/2012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1FCF7-65E8-47C6-BB6A-C6000CA2B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F35D9-A854-4D45-9F63-4725F8E3EE76}" type="datetime1">
              <a:rPr lang="en-US"/>
              <a:pPr/>
              <a:t>1/31/2012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2D050-CA66-4AE4-95CE-48A537018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9421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9421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21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42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itchFamily="34" charset="0"/>
              </a:defRPr>
            </a:lvl1pPr>
          </a:lstStyle>
          <a:p>
            <a:fld id="{5CD82996-5C1A-4258-B934-6E4318605ACA}" type="datetime1">
              <a:rPr lang="en-US"/>
              <a:pPr/>
              <a:t>1/31/2012</a:t>
            </a:fld>
            <a:endParaRPr lang="en-US"/>
          </a:p>
        </p:txBody>
      </p:sp>
      <p:sp>
        <p:nvSpPr>
          <p:cNvPr id="942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942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1B84E1-21DA-44B0-B977-23BD8893D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9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9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D84BC018-AA0B-49D9-AB94-D4E12F17A626}" type="datetime1">
              <a:rPr lang="en-US"/>
              <a:pPr/>
              <a:t>1/31/2012</a:t>
            </a:fld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cs typeface="+mn-cs"/>
              </a:defRPr>
            </a:lvl1pPr>
          </a:lstStyle>
          <a:p>
            <a:pPr>
              <a:defRPr/>
            </a:pPr>
            <a:fld id="{08A865FE-C90C-4B71-A2E1-3392C1A3E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472362" cy="1752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The Autonomic Nervous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EAF95D5-ED9E-435F-A033-81DFCC02AC5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smtClean="0"/>
              <a:t>  Neurotransmitter Effects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95400"/>
            <a:ext cx="861695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500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All somatic motor neurons release Acetylcholine (ACh), which has an excitatory effect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In the ANS: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Preganglionic fibers release ACh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Postganglionic fibers release norepinephrine or ACh and the effect is either stimulatory or inhibitory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ANS effect on the target organ is dependent upon the neurotransmitter released and the receptor type of the </a:t>
            </a:r>
            <a:r>
              <a:rPr lang="en-US" dirty="0" err="1" smtClean="0"/>
              <a:t>effector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9DA6B21-D417-422E-BB21-2001A989B9D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2286000"/>
          </a:xfrm>
        </p:spPr>
        <p:txBody>
          <a:bodyPr/>
          <a:lstStyle/>
          <a:p>
            <a:pPr eaLnBrk="1" hangingPunct="1"/>
            <a:r>
              <a:rPr lang="en-US" smtClean="0"/>
              <a:t>Comparison of Somatic and Autonomic Systems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/>
          <a:srcRect t="1772" b="5824"/>
          <a:stretch>
            <a:fillRect/>
          </a:stretch>
        </p:blipFill>
        <p:spPr bwMode="auto">
          <a:xfrm>
            <a:off x="314325" y="1600200"/>
            <a:ext cx="85137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84F2199-2EA1-41E9-A88F-95ADC8A1922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n-US" sz="1200" b="1">
              <a:solidFill>
                <a:schemeClr val="accent2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1926" t="1857" r="2187" b="5618"/>
          <a:stretch>
            <a:fillRect/>
          </a:stretch>
        </p:blipFill>
        <p:spPr bwMode="auto">
          <a:xfrm>
            <a:off x="2019300" y="0"/>
            <a:ext cx="5119688" cy="65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12713" y="0"/>
            <a:ext cx="8916987" cy="311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6CB8CC5-E8F8-45BA-B76D-1B54C288FDA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291388" cy="38846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smtClean="0">
                <a:solidFill>
                  <a:srgbClr val="0000FF"/>
                </a:solidFill>
              </a:rPr>
              <a:t>Preganglionic neurons</a:t>
            </a:r>
            <a:r>
              <a:rPr lang="en-US" smtClean="0"/>
              <a:t> between segments T1 and L2 – lateral gray horn of spinal cord</a:t>
            </a:r>
          </a:p>
          <a:p>
            <a:pPr eaLnBrk="1" hangingPunct="1">
              <a:lnSpc>
                <a:spcPct val="80000"/>
              </a:lnSpc>
            </a:pPr>
            <a:r>
              <a:rPr lang="en-US" b="1" smtClean="0">
                <a:solidFill>
                  <a:srgbClr val="0000FF"/>
                </a:solidFill>
              </a:rPr>
              <a:t>Preganglionic fibers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Short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Travel in the ventral root and spinal nerve</a:t>
            </a:r>
          </a:p>
          <a:p>
            <a:pPr eaLnBrk="1" hangingPunct="1">
              <a:lnSpc>
                <a:spcPct val="80000"/>
              </a:lnSpc>
            </a:pPr>
            <a:r>
              <a:rPr lang="en-US" b="1" smtClean="0">
                <a:solidFill>
                  <a:srgbClr val="0000FF"/>
                </a:solidFill>
              </a:rPr>
              <a:t>Ganglionic neurons</a:t>
            </a:r>
            <a:r>
              <a:rPr lang="en-US" smtClean="0"/>
              <a:t> in ganglia near vertebral column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Specialized neurons in adrenal glands</a:t>
            </a:r>
          </a:p>
          <a:p>
            <a:pPr eaLnBrk="1" hangingPunct="1">
              <a:lnSpc>
                <a:spcPct val="80000"/>
              </a:lnSpc>
            </a:pPr>
            <a:r>
              <a:rPr lang="en-US" b="1" smtClean="0">
                <a:solidFill>
                  <a:srgbClr val="0000FF"/>
                </a:solidFill>
              </a:rPr>
              <a:t>Postganglionic fibers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Long fibers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0013" y="523875"/>
            <a:ext cx="7313612" cy="64135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Sympathetic division anatomy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C5A6DAF-5191-4AFA-B1E3-012DE030B20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0013" y="2093913"/>
            <a:ext cx="6415087" cy="3675062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Sympathetic chain ganglia</a:t>
            </a:r>
            <a:r>
              <a:rPr lang="en-US" dirty="0" smtClean="0"/>
              <a:t> (</a:t>
            </a:r>
            <a:r>
              <a:rPr lang="en-US" dirty="0" err="1" smtClean="0"/>
              <a:t>paravertebral</a:t>
            </a:r>
            <a:r>
              <a:rPr lang="en-US" dirty="0" smtClean="0"/>
              <a:t> ganglia)</a:t>
            </a:r>
          </a:p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Collateral ganglia</a:t>
            </a:r>
            <a:r>
              <a:rPr lang="en-US" dirty="0" smtClean="0"/>
              <a:t>  (</a:t>
            </a:r>
            <a:r>
              <a:rPr lang="en-US" dirty="0" err="1" smtClean="0"/>
              <a:t>prevertebral</a:t>
            </a:r>
            <a:r>
              <a:rPr lang="en-US" dirty="0" smtClean="0"/>
              <a:t> ganglia)</a:t>
            </a:r>
          </a:p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Adrenal medulla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370013" y="523875"/>
            <a:ext cx="7313612" cy="64135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Sympathetic ganglia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D0D44A5-B877-452A-9F87-3988E2920C1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Organization of the Sympathetic Division</a:t>
            </a: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b="3999"/>
          <a:stretch>
            <a:fillRect/>
          </a:stretch>
        </p:blipFill>
        <p:spPr>
          <a:xfrm>
            <a:off x="1066800" y="1981200"/>
            <a:ext cx="71628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7E6DC47-1A91-48FD-9AE1-96F6897181A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Organization and anatomy of the sympathetic division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Segments T1-L2, ventral roots give rise to myelinated white ramus</a:t>
            </a:r>
          </a:p>
          <a:p>
            <a:pPr eaLnBrk="1" hangingPunct="1"/>
            <a:r>
              <a:rPr lang="en-US" smtClean="0"/>
              <a:t>Leads to sympathetic chain ganglia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0B09F19-F0DC-40C7-B113-47E82C1884AD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610600" cy="3927475"/>
          </a:xfrm>
        </p:spPr>
        <p:txBody>
          <a:bodyPr/>
          <a:lstStyle/>
          <a:p>
            <a:pPr eaLnBrk="1" hangingPunct="1"/>
            <a:r>
              <a:rPr lang="en-US" smtClean="0"/>
              <a:t>Some fibers will return to the spinal nerve through a gray ramus and will innervate skin, blood vessels, sweat glands, adipose tissue, arrector pili muscle</a:t>
            </a:r>
          </a:p>
          <a:p>
            <a:pPr eaLnBrk="1" hangingPunct="1"/>
            <a:r>
              <a:rPr lang="en-US" smtClean="0"/>
              <a:t>Some fibers will form </a:t>
            </a:r>
            <a:r>
              <a:rPr lang="en-US" b="1" smtClean="0">
                <a:solidFill>
                  <a:srgbClr val="CC0000"/>
                </a:solidFill>
              </a:rPr>
              <a:t>sympathetic nerves</a:t>
            </a:r>
            <a:r>
              <a:rPr lang="en-US" smtClean="0"/>
              <a:t> that will innervate thoracic organs</a:t>
            </a:r>
          </a:p>
          <a:p>
            <a:pPr lvl="1" eaLnBrk="1" hangingPunct="1"/>
            <a:r>
              <a:rPr lang="en-US" sz="3000" smtClean="0"/>
              <a:t>Go directly to innervate the thoracic organs </a:t>
            </a:r>
          </a:p>
          <a:p>
            <a:pPr eaLnBrk="1" hangingPunct="1"/>
            <a:endParaRPr lang="en-US" sz="2800" smtClean="0"/>
          </a:p>
          <a:p>
            <a:pPr lvl="1" eaLnBrk="1" hangingPunct="1"/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1370013" y="228600"/>
            <a:ext cx="7313612" cy="1190625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Postganglionic fibers of the sympathetic ganglia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A68A120-DD3C-4E5A-9AF8-B6B60D65FD7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69850"/>
            <a:ext cx="7313612" cy="1431925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Sympathetic Pathways-chain ganglia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n-US" sz="1200">
              <a:latin typeface="Times New Roman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 b="4601"/>
          <a:stretch>
            <a:fillRect/>
          </a:stretch>
        </p:blipFill>
        <p:spPr bwMode="auto">
          <a:xfrm>
            <a:off x="76200" y="18288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2520582-B6BD-4F1D-BC4A-96014F1B1DA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6363"/>
            <a:ext cx="8610600" cy="3467100"/>
          </a:xfrm>
        </p:spPr>
        <p:txBody>
          <a:bodyPr>
            <a:spAutoFit/>
          </a:bodyPr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Preganglionic fibers will pass through the sympathetic chain without synapsing</a:t>
            </a:r>
          </a:p>
          <a:p>
            <a:pPr eaLnBrk="1" hangingPunct="1"/>
            <a:r>
              <a:rPr lang="en-US" smtClean="0"/>
              <a:t> Preganglionic fibers will synapse within collateral ganglia </a:t>
            </a:r>
          </a:p>
          <a:p>
            <a:pPr lvl="1" eaLnBrk="1" hangingPunct="1"/>
            <a:r>
              <a:rPr lang="en-US" sz="3000" b="1" smtClean="0">
                <a:solidFill>
                  <a:srgbClr val="CC0000"/>
                </a:solidFill>
              </a:rPr>
              <a:t>Splanchnic nerves</a:t>
            </a:r>
            <a:r>
              <a:rPr lang="en-US" sz="3000" smtClean="0"/>
              <a:t> </a:t>
            </a:r>
            <a:r>
              <a:rPr lang="en-US" smtClean="0"/>
              <a:t>will synapse on one of the four collateral ganglions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1370013" y="523875"/>
            <a:ext cx="7313612" cy="64135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Collateral ganglia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3BC43FE-726D-46A1-8F60-ABDE67E6B993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Autonomic Nervous System (ANS)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ANS consists of motor neurons that: 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Innervate smooth and cardiac muscle and glands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Make adjustments to ensure optimal support for body activities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Operate via subconscious control</a:t>
            </a:r>
          </a:p>
          <a:p>
            <a:pPr lvl="1" eaLnBrk="1" hangingPunct="1"/>
            <a:r>
              <a:rPr lang="en-US" smtClean="0"/>
              <a:t>Have viscera as most of their effectors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A0C2846-4E90-4779-8D55-9DA27D9C3E48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69850"/>
            <a:ext cx="7313612" cy="1431925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Sympathetic Pathways – collateral ganglia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n-US" sz="1200">
              <a:latin typeface="Times New Roman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 b="5000"/>
          <a:stretch>
            <a:fillRect/>
          </a:stretch>
        </p:blipFill>
        <p:spPr bwMode="auto">
          <a:xfrm>
            <a:off x="152400" y="1403350"/>
            <a:ext cx="8686800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F0CD5BA-FEFB-4CE0-B8BD-ABE2739EF05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62075"/>
            <a:ext cx="8610600" cy="4419600"/>
          </a:xfrm>
        </p:spPr>
        <p:txBody>
          <a:bodyPr>
            <a:spAutoFit/>
          </a:bodyPr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Celiac ganglion</a:t>
            </a:r>
          </a:p>
          <a:p>
            <a:pPr lvl="1" eaLnBrk="1" hangingPunct="1"/>
            <a:r>
              <a:rPr lang="en-US" smtClean="0"/>
              <a:t>Postganglionic fibers innervates stomach, liver, gall bladder, pancreas, spleen</a:t>
            </a:r>
          </a:p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Superior mesenteric ganglion</a:t>
            </a:r>
          </a:p>
          <a:p>
            <a:pPr lvl="1" eaLnBrk="1" hangingPunct="1"/>
            <a:r>
              <a:rPr lang="en-US" smtClean="0"/>
              <a:t>Posganglinic fibers innervates small intestine and initial portion of large intestine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0013" y="523875"/>
            <a:ext cx="7313612" cy="64135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Collateral ganglia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821C1F8-661F-465D-ABFE-190A7236C0C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Collateral ganglia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Inferior mesenteric ganglion</a:t>
            </a:r>
          </a:p>
          <a:p>
            <a:pPr lvl="1" eaLnBrk="1" hangingPunct="1"/>
            <a:r>
              <a:rPr lang="en-US" sz="3000" smtClean="0"/>
              <a:t>Postganglionic fibers innervate the final portion of large intestine</a:t>
            </a:r>
          </a:p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Inferior hypogastric</a:t>
            </a:r>
          </a:p>
          <a:p>
            <a:pPr lvl="1" eaLnBrk="1" hangingPunct="1"/>
            <a:r>
              <a:rPr lang="en-US" sz="3000" smtClean="0"/>
              <a:t>Posganglionic fibers innervates urinary bladder , sex organs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0159830-A525-4CBD-ACA3-631F13C86C5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Adrenal medulla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Preganglionic fibers will pass through sympathetic ganglia without synapsing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Preganglionic fibers will synapse on adrenal medulla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Adrenal medulla will secrete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Epinephrine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Norepinephrine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14EF2D0-303C-486C-899E-0B9656F6DBB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Adrenal medulla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Neurotransmitter will go into general circulation</a:t>
            </a:r>
          </a:p>
          <a:p>
            <a:pPr lvl="1" eaLnBrk="1" hangingPunct="1"/>
            <a:r>
              <a:rPr lang="en-US" smtClean="0"/>
              <a:t>Their effects last longer than those produced by direct sympathetic innervation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89A4C33-A8E4-4991-AE85-8D2533D6640D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69850"/>
            <a:ext cx="7313612" cy="1431925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  Sympathetic Pathways- adrenal medulla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b="3999"/>
          <a:stretch>
            <a:fillRect/>
          </a:stretch>
        </p:blipFill>
        <p:spPr bwMode="auto">
          <a:xfrm>
            <a:off x="914400" y="1905000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0B1106B-0B19-4E12-92BE-049B87421F6B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112713" y="0"/>
            <a:ext cx="8916987" cy="311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 cstate="print"/>
          <a:srcRect l="1662" t="1460" r="703" b="3958"/>
          <a:stretch>
            <a:fillRect/>
          </a:stretch>
        </p:blipFill>
        <p:spPr bwMode="auto">
          <a:xfrm>
            <a:off x="1652588" y="63500"/>
            <a:ext cx="5838825" cy="64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7514196-5265-4D87-ADFE-5AB71C247A58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/>
          <a:lstStyle/>
          <a:p>
            <a:pPr eaLnBrk="1" hangingPunct="1"/>
            <a:r>
              <a:rPr lang="en-US" smtClean="0"/>
              <a:t> Role of the Sympathetic Division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752600"/>
            <a:ext cx="7702550" cy="4735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The sympathetic division is the “fight-or-flight”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Involves </a:t>
            </a:r>
            <a:r>
              <a:rPr lang="en-US" sz="2800" b="1" dirty="0" smtClean="0">
                <a:solidFill>
                  <a:srgbClr val="000000"/>
                </a:solidFill>
              </a:rPr>
              <a:t>E</a:t>
            </a:r>
            <a:r>
              <a:rPr lang="en-US" sz="2800" dirty="0" smtClean="0">
                <a:solidFill>
                  <a:srgbClr val="000000"/>
                </a:solidFill>
              </a:rPr>
              <a:t> activities – </a:t>
            </a:r>
            <a:r>
              <a:rPr lang="en-US" sz="2800" smtClean="0">
                <a:solidFill>
                  <a:srgbClr val="000000"/>
                </a:solidFill>
              </a:rPr>
              <a:t>exercise, emergency</a:t>
            </a: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Promotes adjustments during exercise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 Blood flow to organs is reduced, flow to muscles is increased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B578C0B-8262-4F8A-A349-80BE274747EE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Role of the Sympathetic Division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Its activity is illustrated by a person who is threatened</a:t>
            </a:r>
            <a:endParaRPr lang="en-US" smtClean="0">
              <a:solidFill>
                <a:srgbClr val="000000"/>
              </a:solidFill>
            </a:endParaRP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Heart rate increases, and breathing is rapid and deep</a:t>
            </a:r>
          </a:p>
          <a:p>
            <a:pPr lvl="1" eaLnBrk="1" hangingPunct="1"/>
            <a:r>
              <a:rPr lang="en-US" smtClean="0"/>
              <a:t>The skin is cold and sweaty, and the pupils dilate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06C7AF9-EE71-45C6-A02B-4A7971E2599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0013" y="2439988"/>
            <a:ext cx="7248525" cy="3219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Preganglionic neurons in the brainstem(nuclei of cranial nerves III, VII, IX, X) and sacral segments of spinal cord (S2-S4)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Ganglionic neurons in peripheral ganglia located within or near target organs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000" b="1" smtClean="0">
                <a:solidFill>
                  <a:srgbClr val="0000FF"/>
                </a:solidFill>
              </a:rPr>
              <a:t>Terminal ganglion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000" b="1" smtClean="0">
                <a:solidFill>
                  <a:srgbClr val="0000FF"/>
                </a:solidFill>
              </a:rPr>
              <a:t>Intramural ganglion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370013" y="228600"/>
            <a:ext cx="7313612" cy="1190625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Parasympathetic division (craniosacral division)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891D220-5B63-4117-9DC6-DF2EA1D03868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smtClean="0"/>
              <a:t>   Divisions of the ANS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229600" cy="4508500"/>
          </a:xfrm>
        </p:spPr>
        <p:txBody>
          <a:bodyPr>
            <a:spAutoFit/>
          </a:bodyPr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Sympathetic division</a:t>
            </a:r>
            <a:r>
              <a:rPr lang="en-US" smtClean="0"/>
              <a:t> (thoracolumbar, “fight or flight”)</a:t>
            </a:r>
          </a:p>
          <a:p>
            <a:pPr lvl="1" eaLnBrk="1" hangingPunct="1"/>
            <a:r>
              <a:rPr lang="en-US" smtClean="0"/>
              <a:t>Thoracic and lumbar segments</a:t>
            </a:r>
          </a:p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Parasympathetic division</a:t>
            </a:r>
            <a:r>
              <a:rPr lang="en-US" smtClean="0"/>
              <a:t> (craniosacral, “rest and repose”)</a:t>
            </a:r>
          </a:p>
          <a:p>
            <a:pPr lvl="1" eaLnBrk="1" hangingPunct="1"/>
            <a:r>
              <a:rPr lang="en-US" smtClean="0"/>
              <a:t>Preganglionic fibers leaving the brain and sacral segments</a:t>
            </a:r>
          </a:p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Enteric nervous system (ENS)</a:t>
            </a:r>
          </a:p>
          <a:p>
            <a:pPr lvl="1" eaLnBrk="1" hangingPunct="1"/>
            <a:r>
              <a:rPr lang="en-US" smtClean="0"/>
              <a:t>May work independently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0E471C7-436E-4A62-918A-2FB8F3B80D0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The Organization of the Parasympathetic Division of the ANS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b="3000"/>
          <a:stretch>
            <a:fillRect/>
          </a:stretch>
        </p:blipFill>
        <p:spPr>
          <a:xfrm>
            <a:off x="533400" y="1600200"/>
            <a:ext cx="7277100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 dirty="0" smtClean="0"/>
              <a:t>Parasympathetic Division Outflow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19F130-D983-48EE-9A6B-573C8B19B0C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2590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874339"/>
          <a:ext cx="8229599" cy="5374061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227045"/>
                <a:gridCol w="2232355"/>
                <a:gridCol w="1984315"/>
                <a:gridCol w="1785884"/>
              </a:tblGrid>
              <a:tr h="99129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Pre-ganglionic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neurons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Pre-ganglionic fibers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Ganglion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Effector Organ(s)</a:t>
                      </a:r>
                    </a:p>
                  </a:txBody>
                  <a:tcPr horzOverflow="overflow"/>
                </a:tc>
              </a:tr>
              <a:tr h="402025">
                <a:tc>
                  <a:txBody>
                    <a:bodyPr/>
                    <a:lstStyle/>
                    <a:p>
                      <a:r>
                        <a:rPr lang="en-US" dirty="0" smtClean="0"/>
                        <a:t>Nuclei</a:t>
                      </a:r>
                      <a:r>
                        <a:rPr lang="en-US" baseline="0" dirty="0" smtClean="0"/>
                        <a:t> of III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Oculomotor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(III)</a:t>
                      </a: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Ciliary</a:t>
                      </a: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Eye</a:t>
                      </a: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</a:tr>
              <a:tr h="902078">
                <a:tc row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Nuclei of VII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Facial (VII)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Pterygopalatine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Nasal, and lacrimal glands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0207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Submandibular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Salivary glands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34428">
                <a:tc>
                  <a:txBody>
                    <a:bodyPr/>
                    <a:lstStyle/>
                    <a:p>
                      <a:r>
                        <a:rPr lang="en-US" dirty="0" smtClean="0"/>
                        <a:t>Nuclei of IX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Glossopharyngeal (IX)</a:t>
                      </a: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Otic</a:t>
                      </a: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Salivary glands</a:t>
                      </a: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</a:tr>
              <a:tr h="902078">
                <a:tc>
                  <a:txBody>
                    <a:bodyPr/>
                    <a:lstStyle/>
                    <a:p>
                      <a:r>
                        <a:rPr lang="en-US" dirty="0" smtClean="0"/>
                        <a:t>Nuclei of 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Vagus (X)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Intramural or terminal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Thoracic and abdominal organs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381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Lateral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horn </a:t>
                      </a:r>
                    </a:p>
                    <a:p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  (S2-S4)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Pelvic Nerves</a:t>
                      </a: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Intramural or terminal</a:t>
                      </a: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Pelvic organs</a:t>
                      </a: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406CDA5-9A83-481E-8331-5342D701E29E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Organization and anatomy of the parasympathetic division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981200"/>
            <a:ext cx="7313612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Preganglionic fibers leave the brain as cranial nerves III, VII, IX, X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Postganglionic fibers of the upper 4 ganglia travel in the trigeminal nerve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Cranial nerve X provides 75% of the parasympathetic outflow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Sacral neurons form the pelvic nerves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1E3CFD0-9574-4F30-BEE2-94D4F0D2EC71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112713" y="0"/>
            <a:ext cx="8916987" cy="311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 cstate="print"/>
          <a:srcRect l="14633" t="2083" b="3546"/>
          <a:stretch>
            <a:fillRect/>
          </a:stretch>
        </p:blipFill>
        <p:spPr bwMode="auto">
          <a:xfrm>
            <a:off x="3109913" y="50800"/>
            <a:ext cx="2927350" cy="647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E3475A5-4569-4FEB-BBBB-1A3B84D07A0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033463"/>
            <a:ext cx="8610600" cy="5303837"/>
          </a:xfrm>
        </p:spPr>
        <p:txBody>
          <a:bodyPr>
            <a:spAutoFit/>
          </a:bodyPr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Effects produced by the parasympathetic division </a:t>
            </a:r>
          </a:p>
          <a:p>
            <a:pPr lvl="1" eaLnBrk="1" hangingPunct="1"/>
            <a:r>
              <a:rPr lang="en-US" sz="3000" smtClean="0"/>
              <a:t>relaxation</a:t>
            </a:r>
          </a:p>
          <a:p>
            <a:pPr lvl="1" eaLnBrk="1" hangingPunct="1"/>
            <a:r>
              <a:rPr lang="en-US" sz="3000" smtClean="0"/>
              <a:t>food processing</a:t>
            </a:r>
          </a:p>
          <a:p>
            <a:pPr lvl="1" eaLnBrk="1" hangingPunct="1"/>
            <a:r>
              <a:rPr lang="en-US" sz="3000" smtClean="0"/>
              <a:t>energy absorption</a:t>
            </a:r>
          </a:p>
          <a:p>
            <a:pPr lvl="1" eaLnBrk="1" hangingPunct="1"/>
            <a:r>
              <a:rPr lang="en-US" sz="3000" smtClean="0"/>
              <a:t>Pupil constriction</a:t>
            </a:r>
          </a:p>
          <a:p>
            <a:pPr lvl="1" eaLnBrk="1" hangingPunct="1"/>
            <a:r>
              <a:rPr lang="en-US" sz="3000" smtClean="0"/>
              <a:t>Constriction of respiratory passageway</a:t>
            </a:r>
          </a:p>
          <a:p>
            <a:pPr lvl="1" eaLnBrk="1" hangingPunct="1"/>
            <a:r>
              <a:rPr lang="en-US" sz="3000" smtClean="0"/>
              <a:t>Decrease heart rate and blood pressure</a:t>
            </a:r>
          </a:p>
          <a:p>
            <a:pPr lvl="1" eaLnBrk="1" hangingPunct="1"/>
            <a:r>
              <a:rPr lang="en-US" sz="3000" smtClean="0"/>
              <a:t>Stimulates defecation and urination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66725"/>
            <a:ext cx="8229600" cy="64135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Parasympathetic activation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95D3E1B-5CBD-4DAF-B6DB-13A768133B90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Summary: The Anatomical Differences between the Sympathetic and Parasympathetic Divisions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b="3000"/>
          <a:stretch>
            <a:fillRect/>
          </a:stretch>
        </p:blipFill>
        <p:spPr>
          <a:xfrm>
            <a:off x="1698625" y="1752600"/>
            <a:ext cx="5846763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0963" y="2733675"/>
            <a:ext cx="7239000" cy="2262188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The Autonomic Nervous System</a:t>
            </a:r>
          </a:p>
        </p:txBody>
      </p:sp>
      <p:sp>
        <p:nvSpPr>
          <p:cNvPr id="435203" name="Text Box 3"/>
          <p:cNvSpPr txBox="1">
            <a:spLocks noChangeArrowheads="1"/>
          </p:cNvSpPr>
          <p:nvPr/>
        </p:nvSpPr>
        <p:spPr bwMode="auto">
          <a:xfrm>
            <a:off x="6934200" y="4811713"/>
            <a:ext cx="2303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P A R T  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5C83436-FB42-4A47-8F92-FB78EAB5492C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Sensory Visceral Neurons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447800"/>
            <a:ext cx="8270875" cy="4586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Are found in: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 smtClean="0"/>
              <a:t>Sensory ganglia of cranial nerves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 smtClean="0"/>
              <a:t>Dorsal root ganglia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 smtClean="0"/>
              <a:t>Sympathetic ganglia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Afferent visceral fibers are found in: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 smtClean="0"/>
              <a:t>Cranial nerves VII, IX, 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 smtClean="0"/>
              <a:t>Autonomic nerves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 smtClean="0"/>
              <a:t> Spinal nerves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706F00D-B6DA-4DFE-8254-91E88B04D6CD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Visceral Reflexes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Visceral reflexes have the same elements as somatic reflexes</a:t>
            </a:r>
          </a:p>
          <a:p>
            <a:pPr eaLnBrk="1" hangingPunct="1"/>
            <a:r>
              <a:rPr lang="en-US" smtClean="0"/>
              <a:t>They are always polysynaptic pathways</a:t>
            </a:r>
          </a:p>
          <a:p>
            <a:pPr eaLnBrk="1" hangingPunct="1"/>
            <a:endParaRPr lang="en-US" sz="30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61FC772-1EB8-4085-AE11-EB6DF5CCF544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722438"/>
          </a:xfrm>
        </p:spPr>
        <p:txBody>
          <a:bodyPr/>
          <a:lstStyle/>
          <a:p>
            <a:pPr eaLnBrk="1" hangingPunct="1"/>
            <a:r>
              <a:rPr lang="en-US" smtClean="0"/>
              <a:t>Visceral Reflexes</a:t>
            </a: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 cstate="print"/>
          <a:srcRect l="3003" t="3726" r="2516" b="9969"/>
          <a:stretch>
            <a:fillRect/>
          </a:stretch>
        </p:blipFill>
        <p:spPr bwMode="auto">
          <a:xfrm>
            <a:off x="576263" y="827088"/>
            <a:ext cx="7989887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8771B0B-143F-48DF-B884-68227CA8A358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ANS in the Nervous System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print"/>
          <a:srcRect l="2240" t="2713" r="2432" b="7344"/>
          <a:stretch>
            <a:fillRect/>
          </a:stretch>
        </p:blipFill>
        <p:spPr bwMode="auto">
          <a:xfrm>
            <a:off x="1430338" y="1447800"/>
            <a:ext cx="62833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6D48B76-FE8A-42DB-B814-10A47920A2A1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Referred Pain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46918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Pain stimuli arising from the viscera are perceived as somatic in origin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may be due to the fact that visceral pain afferents travel along the same pathways as somatic pain fibers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n-US" sz="12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DE429C0-327D-41B5-A26C-C8003BE1F783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Referred Pain</a:t>
            </a:r>
          </a:p>
        </p:txBody>
      </p:sp>
      <p:pic>
        <p:nvPicPr>
          <p:cNvPr id="4915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574" t="2513" r="2104" b="6718"/>
          <a:stretch>
            <a:fillRect/>
          </a:stretch>
        </p:blipFill>
        <p:spPr>
          <a:xfrm>
            <a:off x="2217738" y="1371600"/>
            <a:ext cx="4657725" cy="5181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59369E0-C3AB-4B85-9BCE-ACA3CE13B458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Neurotransmitters and Receptors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Acetylcholine (ACh) and norepinephrine (NE) are the two major neurotransmitters of the ANS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ACh is released by all preganglionic axons and all parasympathetic postganglionic axons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Cholinergic fibers – ACh-releasing fibers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FB533FE-536E-47AD-96BA-C60338375084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Neurotransmitters and Receptors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Adrenergic fibers – sympathetic postganglionic axons that release NE </a:t>
            </a:r>
          </a:p>
          <a:p>
            <a:pPr eaLnBrk="1" hangingPunct="1"/>
            <a:r>
              <a:rPr lang="en-US" smtClean="0"/>
              <a:t>Neurotransmitter effects can be excitatory or inhibitory depending upon the receptor type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9A2080E-1A10-455C-9CA5-4CBE7D5224D0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Neurotransmitters and Receptors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04800" y="46482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>
              <a:latin typeface="Times New Roman" charset="0"/>
            </a:endParaRPr>
          </a:p>
        </p:txBody>
      </p:sp>
      <p:grpSp>
        <p:nvGrpSpPr>
          <p:cNvPr id="52230" name="Group 6"/>
          <p:cNvGrpSpPr>
            <a:grpSpLocks/>
          </p:cNvGrpSpPr>
          <p:nvPr/>
        </p:nvGrpSpPr>
        <p:grpSpPr bwMode="auto">
          <a:xfrm>
            <a:off x="827088" y="1600200"/>
            <a:ext cx="7102475" cy="4992688"/>
            <a:chOff x="1104" y="720"/>
            <a:chExt cx="3552" cy="2598"/>
          </a:xfrm>
        </p:grpSpPr>
        <p:pic>
          <p:nvPicPr>
            <p:cNvPr id="52231" name="Picture 7" descr="15_08"/>
            <p:cNvPicPr>
              <a:picLocks noChangeAspect="1" noChangeArrowheads="1"/>
            </p:cNvPicPr>
            <p:nvPr/>
          </p:nvPicPr>
          <p:blipFill>
            <a:blip r:embed="rId2" cstate="print"/>
            <a:srcRect t="2499"/>
            <a:stretch>
              <a:fillRect/>
            </a:stretch>
          </p:blipFill>
          <p:spPr bwMode="auto">
            <a:xfrm>
              <a:off x="1104" y="720"/>
              <a:ext cx="3552" cy="2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2" name="Rectangle 8"/>
            <p:cNvSpPr>
              <a:spLocks noChangeArrowheads="1"/>
            </p:cNvSpPr>
            <p:nvPr/>
          </p:nvSpPr>
          <p:spPr bwMode="auto">
            <a:xfrm>
              <a:off x="1680" y="1041"/>
              <a:ext cx="432" cy="207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7353" name="Rectangle 9"/>
            <p:cNvSpPr>
              <a:spLocks noChangeArrowheads="1"/>
            </p:cNvSpPr>
            <p:nvPr/>
          </p:nvSpPr>
          <p:spPr bwMode="auto">
            <a:xfrm>
              <a:off x="2496" y="2832"/>
              <a:ext cx="387" cy="287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7354" name="Rectangle 10"/>
            <p:cNvSpPr>
              <a:spLocks noChangeArrowheads="1"/>
            </p:cNvSpPr>
            <p:nvPr/>
          </p:nvSpPr>
          <p:spPr bwMode="auto">
            <a:xfrm>
              <a:off x="3260" y="2832"/>
              <a:ext cx="387" cy="2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57355" name="Rectangle 11"/>
            <p:cNvSpPr>
              <a:spLocks noChangeArrowheads="1"/>
            </p:cNvSpPr>
            <p:nvPr/>
          </p:nvSpPr>
          <p:spPr bwMode="auto">
            <a:xfrm>
              <a:off x="2976" y="1200"/>
              <a:ext cx="288" cy="288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7356" name="Rectangle 12"/>
            <p:cNvSpPr>
              <a:spLocks noChangeArrowheads="1"/>
            </p:cNvSpPr>
            <p:nvPr/>
          </p:nvSpPr>
          <p:spPr bwMode="auto">
            <a:xfrm>
              <a:off x="3264" y="1680"/>
              <a:ext cx="387" cy="2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build="p" bldLvl="3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7A6E66A-9E13-48A8-ACC2-0581016861B3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Neurotransmitters and parasympathetic functions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2190750"/>
            <a:ext cx="7313612" cy="3751263"/>
          </a:xfrm>
        </p:spPr>
        <p:txBody>
          <a:bodyPr/>
          <a:lstStyle/>
          <a:p>
            <a:pPr eaLnBrk="1" hangingPunct="1"/>
            <a:r>
              <a:rPr lang="en-US" smtClean="0"/>
              <a:t>All parasympathetic fibers release ACh</a:t>
            </a:r>
          </a:p>
          <a:p>
            <a:pPr eaLnBrk="1" hangingPunct="1"/>
            <a:r>
              <a:rPr lang="en-US" smtClean="0"/>
              <a:t>Short-lived response as ACh is broken down by AChE and tissue cholinesterase</a:t>
            </a:r>
          </a:p>
          <a:p>
            <a:pPr eaLnBrk="1" hangingPunct="1"/>
            <a:r>
              <a:rPr lang="en-US" smtClean="0"/>
              <a:t>Postsynaptic membranes have two kinds of receptors: muscarinic and nicotinic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A1071B7-25EA-4201-96C1-64B04A7C8A18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Neurotransmitters and parasympathetic functions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305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3333FF"/>
                </a:solidFill>
              </a:rPr>
              <a:t>Muscarinic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Parasympathetic target organs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Postganglionic cholinergic fibers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Cardiac muscle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Smooth muscle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Excitatory or inhibitory effects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Depends on the receptor type of the target organ</a:t>
            </a:r>
          </a:p>
          <a:p>
            <a:pPr lvl="3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sz="3700" dirty="0" smtClean="0"/>
          </a:p>
          <a:p>
            <a:pPr eaLnBrk="1" hangingPunct="1">
              <a:lnSpc>
                <a:spcPct val="90000"/>
              </a:lnSpc>
            </a:pPr>
            <a:endParaRPr lang="en-US" sz="3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299AD7A-8A8F-40FD-ACA3-16F2DA441AD9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Nicotinic Receptors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921625" cy="441801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3333FF"/>
                </a:solidFill>
              </a:rPr>
              <a:t>Nicotinic </a:t>
            </a:r>
            <a:r>
              <a:rPr lang="en-US" dirty="0" smtClean="0">
                <a:solidFill>
                  <a:srgbClr val="000000"/>
                </a:solidFill>
              </a:rPr>
              <a:t>receptors are found on: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</a:rPr>
              <a:t>Surface of skeletal muscles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</a:rPr>
              <a:t>All </a:t>
            </a:r>
            <a:r>
              <a:rPr lang="en-US" dirty="0" err="1" smtClean="0">
                <a:solidFill>
                  <a:srgbClr val="000000"/>
                </a:solidFill>
              </a:rPr>
              <a:t>ganglionic</a:t>
            </a:r>
            <a:r>
              <a:rPr lang="en-US" dirty="0" smtClean="0">
                <a:solidFill>
                  <a:srgbClr val="000000"/>
                </a:solidFill>
              </a:rPr>
              <a:t> neurons of both sympathetic and parasympathetic divisions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</a:rPr>
              <a:t>The hormone-producing cells of the adrenal medulla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The effect of ACh binding to nicotinic receptors is </a:t>
            </a:r>
            <a:r>
              <a:rPr lang="en-US" b="1" dirty="0" smtClean="0">
                <a:solidFill>
                  <a:srgbClr val="000000"/>
                </a:solidFill>
              </a:rPr>
              <a:t>always stimulatory</a:t>
            </a:r>
            <a:r>
              <a:rPr lang="en-US" dirty="0" smtClean="0">
                <a:solidFill>
                  <a:srgbClr val="000000"/>
                </a:solidFill>
              </a:rPr>
              <a:t> by opening Na channels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E8A7354-8574-4729-9AEC-6BAACD92E0DA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1228725" y="57404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/>
          </a:p>
        </p:txBody>
      </p:sp>
      <p:sp>
        <p:nvSpPr>
          <p:cNvPr id="573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Adrenergic Receptors</a:t>
            </a:r>
          </a:p>
        </p:txBody>
      </p:sp>
      <p:sp>
        <p:nvSpPr>
          <p:cNvPr id="573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403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two types of adrenergic receptors are alpha and beta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Each type has two or three subclasses </a:t>
            </a:r>
            <a:br>
              <a:rPr lang="en-US" smtClean="0"/>
            </a:br>
            <a:r>
              <a:rPr lang="en-US" smtClean="0"/>
              <a:t>(</a:t>
            </a:r>
            <a:r>
              <a:rPr lang="en-US" smtClean="0">
                <a:sym typeface="Symbol" pitchFamily="18" charset="2"/>
              </a:rPr>
              <a:t></a:t>
            </a:r>
            <a:r>
              <a:rPr lang="en-US" baseline="-25000" smtClean="0"/>
              <a:t>1</a:t>
            </a:r>
            <a:r>
              <a:rPr lang="en-US" smtClean="0"/>
              <a:t>, </a:t>
            </a:r>
            <a:r>
              <a:rPr lang="en-US" smtClean="0">
                <a:sym typeface="Symbol" pitchFamily="18" charset="2"/>
              </a:rPr>
              <a:t></a:t>
            </a:r>
            <a:r>
              <a:rPr lang="en-US" baseline="-25000" smtClean="0"/>
              <a:t>2</a:t>
            </a:r>
            <a:r>
              <a:rPr lang="en-US" smtClean="0"/>
              <a:t>,  </a:t>
            </a:r>
            <a:r>
              <a:rPr lang="en-US" smtClean="0">
                <a:sym typeface="Symbol" pitchFamily="18" charset="2"/>
              </a:rPr>
              <a:t></a:t>
            </a:r>
            <a:r>
              <a:rPr lang="en-US" baseline="-25000" smtClean="0"/>
              <a:t>1</a:t>
            </a:r>
            <a:r>
              <a:rPr lang="en-US" smtClean="0"/>
              <a:t>, </a:t>
            </a:r>
            <a:r>
              <a:rPr lang="en-US" smtClean="0">
                <a:sym typeface="Symbol" pitchFamily="18" charset="2"/>
              </a:rPr>
              <a:t></a:t>
            </a:r>
            <a:r>
              <a:rPr lang="en-US" baseline="-25000" smtClean="0"/>
              <a:t>2 </a:t>
            </a:r>
            <a:r>
              <a:rPr lang="en-US" smtClean="0"/>
              <a:t>, </a:t>
            </a:r>
            <a:r>
              <a:rPr lang="en-US" smtClean="0">
                <a:sym typeface="Symbol" pitchFamily="18" charset="2"/>
              </a:rPr>
              <a:t>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E4F28AA-EB3D-460C-8BB5-61EB9DF1CB74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Adrenergic Receptors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3333FF"/>
                </a:solidFill>
              </a:rPr>
              <a:t>Alpha 1</a:t>
            </a:r>
          </a:p>
          <a:p>
            <a:pPr lvl="1" eaLnBrk="1" hangingPunct="1"/>
            <a:r>
              <a:rPr lang="en-US" dirty="0" smtClean="0"/>
              <a:t>Most sympathetic target organs</a:t>
            </a:r>
          </a:p>
          <a:p>
            <a:pPr lvl="1" eaLnBrk="1" hangingPunct="1"/>
            <a:r>
              <a:rPr lang="en-US" dirty="0" smtClean="0"/>
              <a:t>Constrict blood vessels of skin, mucosa, abdominal viscera, kidney, salivary glands</a:t>
            </a:r>
          </a:p>
          <a:p>
            <a:pPr lvl="1" eaLnBrk="1" hangingPunct="1"/>
            <a:r>
              <a:rPr lang="en-US" dirty="0" smtClean="0"/>
              <a:t>Dilates pupil</a:t>
            </a:r>
          </a:p>
          <a:p>
            <a:pPr lvl="1" eaLnBrk="1" hangingPunct="1"/>
            <a:r>
              <a:rPr lang="en-US" dirty="0" smtClean="0"/>
              <a:t>Constrict involuntary sphincters  </a:t>
            </a:r>
          </a:p>
          <a:p>
            <a:pPr lvl="2" eaLnBrk="1" hangingPunct="1"/>
            <a:r>
              <a:rPr lang="en-US" dirty="0" smtClean="0"/>
              <a:t>Excitatory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9D55CBA-B910-466E-A77F-C4C4A5E4C03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Sympathetic and Parasympathetic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Often they have opposing effects</a:t>
            </a:r>
          </a:p>
          <a:p>
            <a:pPr eaLnBrk="1" hangingPunct="1"/>
            <a:r>
              <a:rPr lang="en-US" smtClean="0"/>
              <a:t>May work independently </a:t>
            </a:r>
          </a:p>
          <a:p>
            <a:pPr eaLnBrk="1" hangingPunct="1"/>
            <a:r>
              <a:rPr lang="en-US" smtClean="0"/>
              <a:t>May work together each one controlling one stage of the process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11C23CD-6EB8-40BD-96A4-5E61750DCE2A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Adrenergic Receptors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3333FF"/>
                </a:solidFill>
              </a:rPr>
              <a:t>Alpha 2</a:t>
            </a:r>
          </a:p>
          <a:p>
            <a:pPr lvl="1" eaLnBrk="1" hangingPunct="1"/>
            <a:r>
              <a:rPr lang="en-US" dirty="0" smtClean="0"/>
              <a:t>Inhibits insulin secretion by the pancreas</a:t>
            </a:r>
          </a:p>
          <a:p>
            <a:pPr lvl="1" eaLnBrk="1" hangingPunct="1"/>
            <a:r>
              <a:rPr lang="en-US" dirty="0" smtClean="0"/>
              <a:t>Promotes blood clotting</a:t>
            </a:r>
          </a:p>
          <a:p>
            <a:pPr lvl="1" eaLnBrk="1" hangingPunct="1"/>
            <a:r>
              <a:rPr lang="en-US" dirty="0" smtClean="0"/>
              <a:t>Generally is inhibitory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750E4B5-EEF0-4CFD-B717-6DFD045A6B56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Adrenergic receptors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709613"/>
            <a:ext cx="8270875" cy="5324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b="1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800" b="1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800" b="1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smtClean="0">
                <a:solidFill>
                  <a:srgbClr val="3333FF"/>
                </a:solidFill>
              </a:rPr>
              <a:t>Beta 1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Heart, kidney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Excitatory</a:t>
            </a:r>
          </a:p>
          <a:p>
            <a:pPr eaLnBrk="1" hangingPunct="1">
              <a:lnSpc>
                <a:spcPct val="80000"/>
              </a:lnSpc>
            </a:pPr>
            <a:r>
              <a:rPr lang="en-US" b="1" smtClean="0">
                <a:solidFill>
                  <a:srgbClr val="3333FF"/>
                </a:solidFill>
              </a:rPr>
              <a:t>Beta 2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Respiratory system, GI system, blood vessels,etc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 Inhibitory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9528801-42BD-44E7-90F0-7781437806DB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Adrenergic receptors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3333FF"/>
                </a:solidFill>
              </a:rPr>
              <a:t>Beta 3</a:t>
            </a:r>
          </a:p>
          <a:p>
            <a:pPr lvl="2" eaLnBrk="1" hangingPunct="1"/>
            <a:r>
              <a:rPr lang="en-US" dirty="0" smtClean="0"/>
              <a:t>Adipose tissue</a:t>
            </a:r>
          </a:p>
          <a:p>
            <a:pPr lvl="2" eaLnBrk="1" hangingPunct="1"/>
            <a:r>
              <a:rPr lang="en-US" dirty="0" smtClean="0"/>
              <a:t>Excitatory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983BAF5-629B-4DD9-B7EC-2F237DAE85D9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315200" cy="990600"/>
          </a:xfrm>
        </p:spPr>
        <p:txBody>
          <a:bodyPr/>
          <a:lstStyle/>
          <a:p>
            <a:pPr eaLnBrk="1" hangingPunct="1"/>
            <a:r>
              <a:rPr lang="en-US" smtClean="0"/>
              <a:t>Effects of Drugs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800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Atropine – blocks parasympathetic effects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Neostigmine – inhibits acetylcholinesterase and is used to treat myasthenia gravis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Tricyclic antidepressants – prolong the activity of NE on postsynaptic membranes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BF80763-C367-42DF-ACB5-5C9B7C304409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Effects of Drugs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Over-the-counter drugs for colds, allergies, and nasal congestion – stimulate </a:t>
            </a:r>
            <a:r>
              <a:rPr lang="en-US" smtClean="0">
                <a:solidFill>
                  <a:srgbClr val="000000"/>
                </a:solidFill>
                <a:sym typeface="Symbol" pitchFamily="18" charset="2"/>
              </a:rPr>
              <a:t></a:t>
            </a:r>
            <a:r>
              <a:rPr lang="en-US" smtClean="0">
                <a:solidFill>
                  <a:srgbClr val="000000"/>
                </a:solidFill>
              </a:rPr>
              <a:t>-adrenergic receptors</a:t>
            </a:r>
          </a:p>
          <a:p>
            <a:pPr eaLnBrk="1" hangingPunct="1"/>
            <a:r>
              <a:rPr lang="en-US" smtClean="0"/>
              <a:t>Beta-blockers – attach mainly to </a:t>
            </a:r>
            <a:r>
              <a:rPr lang="en-US" smtClean="0">
                <a:sym typeface="Symbol" pitchFamily="18" charset="2"/>
              </a:rPr>
              <a:t></a:t>
            </a:r>
            <a:r>
              <a:rPr lang="en-US" baseline="-25000" smtClean="0"/>
              <a:t>1</a:t>
            </a:r>
            <a:r>
              <a:rPr lang="en-US" smtClean="0"/>
              <a:t> receptors and reduce heart rate and prevent arrhythmias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FAF07CB-C1B9-44F5-BE23-A572E56D90FC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Interactions of the Autonomic Divisions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7213"/>
            <a:ext cx="784542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Most visceral organs are innervated by both sympathetic and parasympathetic fibers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results in dynamic antagonisms that precisely control visceral activity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Sympathetic fibers increase heart and respiratory rates, and inhibit digestion and elimination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Parasympathetic fibers decrease heart and respiratory rates, and allow for digestion and the discarding of wastes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ABBF254-31D3-442E-A237-F18F21CAE065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Sympathetic Tone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905000"/>
            <a:ext cx="861695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The sympathetic division controls blood pressure and keeps the blood vessels in a continual state of partial constriction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This sympathetic tone (vasomotor tone):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Constricts blood vessels and causes blood pressure to rise as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Prompts vessels to dilate if blood pressure is to be decreased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Alpha-blocker drugs interfere with vasomotor fibers and are used to treat hypertension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FAC924A-0004-4F12-96EF-E8C3EC9EF659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Parasympathetic Tone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Parasympathetic tone: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Slows the heart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Dictates normal activity levels of the digestive and urinary systems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sympathetic division can override these effects during times of stress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Drugs that block parasympathetic responses increase heart rate and block fecal and urinary retention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11C9658-40FE-40AF-8BBA-975310F786CC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Cooperative Effects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ANS cooperation is best seen in control of the external genitalia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Parasympathetic fibers cause vasodilation and are responsible for erection of the penis and clitoris</a:t>
            </a:r>
          </a:p>
          <a:p>
            <a:pPr eaLnBrk="1" hangingPunct="1"/>
            <a:r>
              <a:rPr lang="en-US" smtClean="0"/>
              <a:t>Sympathetic fibers cause ejaculation of semen in males and reflex contraction of a female’s vagina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C370831-A51C-4C05-9E92-01B5CF6F6FB7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Unique Roles of the Sympathetic Division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7213"/>
            <a:ext cx="792162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Regulates many functions </a:t>
            </a:r>
            <a:r>
              <a:rPr lang="en-US" b="1" smtClean="0">
                <a:solidFill>
                  <a:srgbClr val="0000FF"/>
                </a:solidFill>
              </a:rPr>
              <a:t>not</a:t>
            </a:r>
            <a:r>
              <a:rPr lang="en-US" smtClean="0"/>
              <a:t> subject to parasympathetic influence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These include the activity of the </a:t>
            </a:r>
            <a:r>
              <a:rPr lang="en-US" b="1" smtClean="0">
                <a:solidFill>
                  <a:srgbClr val="0000FF"/>
                </a:solidFill>
              </a:rPr>
              <a:t>adrenal medulla</a:t>
            </a:r>
            <a:r>
              <a:rPr lang="en-US" smtClean="0"/>
              <a:t>, </a:t>
            </a:r>
            <a:r>
              <a:rPr lang="en-US" b="1" smtClean="0">
                <a:solidFill>
                  <a:srgbClr val="0000FF"/>
                </a:solidFill>
              </a:rPr>
              <a:t>sweat glands</a:t>
            </a:r>
            <a:r>
              <a:rPr lang="en-US" smtClean="0"/>
              <a:t>, </a:t>
            </a:r>
            <a:r>
              <a:rPr lang="en-US" b="1" smtClean="0">
                <a:solidFill>
                  <a:srgbClr val="0000FF"/>
                </a:solidFill>
              </a:rPr>
              <a:t>arrector pili muscles</a:t>
            </a:r>
            <a:r>
              <a:rPr lang="en-US" smtClean="0"/>
              <a:t>, </a:t>
            </a:r>
            <a:r>
              <a:rPr lang="en-US" b="1" smtClean="0">
                <a:solidFill>
                  <a:srgbClr val="0000FF"/>
                </a:solidFill>
              </a:rPr>
              <a:t>kidneys</a:t>
            </a:r>
            <a:r>
              <a:rPr lang="en-US" smtClean="0"/>
              <a:t>, and </a:t>
            </a:r>
            <a:r>
              <a:rPr lang="en-US" b="1" smtClean="0">
                <a:solidFill>
                  <a:srgbClr val="0000FF"/>
                </a:solidFill>
              </a:rPr>
              <a:t>most blood vessels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sympathetic division controls: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Thermoregulatory responses to heat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Release of renin from the kidneys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Metabolic effects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23DE27E-BB73-4BE5-9608-922729B83A1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ANS Versus Somatic Nervous System (SNS)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ANS differs from the SNS in the following three areas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Effectors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Efferent pathways</a:t>
            </a:r>
          </a:p>
          <a:p>
            <a:pPr lvl="1" eaLnBrk="1" hangingPunct="1"/>
            <a:r>
              <a:rPr lang="en-US" smtClean="0"/>
              <a:t>Target organ responses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369AC51-504D-4AFD-A89C-16D17638C3DF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Thermoregulatory Responses to Heat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6425" cy="5257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Applying heat to the skin causes reflex dilation of blood vessels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Systemic body temperature elevation results in widespread dilation of blood vessels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This dilation brings warm blood to the surface and activates sweat glands to cool the body</a:t>
            </a:r>
          </a:p>
          <a:p>
            <a:pPr eaLnBrk="1" hangingPunct="1"/>
            <a:r>
              <a:rPr lang="en-US" smtClean="0"/>
              <a:t>When temperature falls, blood vessels constrict and blood is retained in deeper vital organs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B4B43DC-5775-4A78-A71D-E2853A1B18A6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Release of Renin from the Kidneys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Sympathetic impulses activate the kidneys to release the hormone renin.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3DC0996-7978-442A-911B-59A77947DB67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Metabolic Effects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7213"/>
            <a:ext cx="8074025" cy="4114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sympathetic division promotes metabolic effects that are not reversed by the parasympathetic division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Increases the metabolic rate of body cells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Raises blood glucose levels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Mobilizes fat as a food source</a:t>
            </a:r>
          </a:p>
          <a:p>
            <a:pPr lvl="1" eaLnBrk="1" hangingPunct="1"/>
            <a:r>
              <a:rPr lang="en-US" smtClean="0"/>
              <a:t>Stimulates the reticular activating system (RAS) of the brain, increasing mental alertness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699D690-8BAC-495E-ACBC-0CB355E3397E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Localized Versus Diffuse Effects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parasympathetic division exerts short-lived, highly localized control </a:t>
            </a:r>
          </a:p>
          <a:p>
            <a:pPr eaLnBrk="1" hangingPunct="1"/>
            <a:r>
              <a:rPr lang="en-US" smtClean="0"/>
              <a:t>The sympathetic division exerts long-lasting, diffuse effects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A87222F-7E60-449B-B8ED-51BD36A0DE25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Effects of Sympathetic Activation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71663"/>
            <a:ext cx="7313612" cy="38957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Sympathetic activation is long-lasting because NE: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Is inactivated more slowly than ACh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Is an indirectly acting neurotransmitter, using a second-messenger system</a:t>
            </a:r>
          </a:p>
          <a:p>
            <a:pPr lvl="1" eaLnBrk="1" hangingPunct="1"/>
            <a:r>
              <a:rPr lang="en-US" smtClean="0"/>
              <a:t>And epinephrine are released into the blood and remain there until destroyed by the liver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73B5C05-F506-4CF6-9C66-6F43F6391654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Levels of ANS Control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hypothalamus is the main integration center of ANS activity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Subconscious cerebral input via limbic lobe connections influences hypothalamic function</a:t>
            </a:r>
          </a:p>
          <a:p>
            <a:pPr eaLnBrk="1" hangingPunct="1"/>
            <a:r>
              <a:rPr lang="en-US" smtClean="0"/>
              <a:t>Other controls come from the cerebral cortex, the reticular formation, and the spinal cord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56051EC-D6E7-448F-8318-E476571BAE97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Levels of ANS Control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n-US" sz="1200" b="1">
              <a:solidFill>
                <a:schemeClr val="accent2"/>
              </a:solidFill>
            </a:endParaRP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 cstate="print"/>
          <a:srcRect l="1953" t="2510" r="2449" b="6287"/>
          <a:stretch>
            <a:fillRect/>
          </a:stretch>
        </p:blipFill>
        <p:spPr bwMode="auto">
          <a:xfrm>
            <a:off x="2068513" y="1295400"/>
            <a:ext cx="500538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70F4966-8F44-4D1E-AB22-DAD62FD03736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Hypothalamic Control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81188"/>
            <a:ext cx="7313612" cy="400685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Centers of the hypothalamus control: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Heart activity and blood pressure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Body temperature, water balance, and endocrine activity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Emotional stages (rage, pleasure) and biological drives (hunger, thirst, sex)</a:t>
            </a:r>
          </a:p>
          <a:p>
            <a:pPr lvl="1" eaLnBrk="1" hangingPunct="1"/>
            <a:r>
              <a:rPr lang="en-US" smtClean="0"/>
              <a:t>Reactions to fear and the “fight-or-flight”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6E31FB7-5CB3-4F97-B20D-FBE1F1ACD639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Embryonic Development of the ANS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Preganglionic neurons are derived from the embryonic neural tube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ANS structures in the PNS derive from the neural crest</a:t>
            </a:r>
          </a:p>
          <a:p>
            <a:pPr eaLnBrk="1" hangingPunct="1"/>
            <a:r>
              <a:rPr lang="en-US" dirty="0" smtClean="0"/>
              <a:t>Nerve growth factor (NGF) is a protein secreted by target cells that aids in the development of ANS pathways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19D9F32-7F23-43D5-BE74-E5146C4C8C74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Developmental Aspects of the ANS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7213"/>
            <a:ext cx="7997825" cy="4114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During youth, ANS impairments are usually due to injury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In old age, ANS efficiency decreases, resulting in constipation, dry eyes, and orthostatic hypotension</a:t>
            </a:r>
          </a:p>
          <a:p>
            <a:pPr lvl="1" eaLnBrk="1" hangingPunct="1"/>
            <a:r>
              <a:rPr lang="en-US" smtClean="0"/>
              <a:t>Orthostatic hypotension is a form of low blood pressure that occurs when sympathetic vasoconstriction centers respond slowly to positional changes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C474F3E-AD18-4107-AFBC-923330F19F0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Effectors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0608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effectors of the SNS are skeletal muscles</a:t>
            </a:r>
          </a:p>
          <a:p>
            <a:pPr eaLnBrk="1" hangingPunct="1"/>
            <a:r>
              <a:rPr lang="en-US" smtClean="0"/>
              <a:t>The effectors of the ANS are cardiac muscle, smooth muscle, and glands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4893967-45F6-4841-A452-BEDF86466FD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Efferent Pathways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Heavily myelinated axons of the somatic motor neurons extend from the CNS to the </a:t>
            </a:r>
            <a:r>
              <a:rPr lang="en-US" dirty="0" err="1" smtClean="0">
                <a:solidFill>
                  <a:srgbClr val="000000"/>
                </a:solidFill>
              </a:rPr>
              <a:t>effector</a:t>
            </a:r>
            <a:endParaRPr lang="en-US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Axons of the ANS are a two-neuron chain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b="1" dirty="0" smtClean="0">
                <a:solidFill>
                  <a:srgbClr val="0000FF"/>
                </a:solidFill>
              </a:rPr>
              <a:t>preganglionic</a:t>
            </a:r>
            <a:r>
              <a:rPr lang="en-US" dirty="0" smtClean="0">
                <a:solidFill>
                  <a:srgbClr val="000000"/>
                </a:solidFill>
              </a:rPr>
              <a:t> (first) neuron has a lightly myelinated axon</a:t>
            </a:r>
          </a:p>
          <a:p>
            <a:pPr lvl="1" eaLnBrk="1" hangingPunct="1"/>
            <a:r>
              <a:rPr lang="en-US" dirty="0" smtClean="0"/>
              <a:t>The </a:t>
            </a:r>
            <a:r>
              <a:rPr lang="en-US" b="1" dirty="0" smtClean="0">
                <a:solidFill>
                  <a:srgbClr val="0000FF"/>
                </a:solidFill>
              </a:rPr>
              <a:t>ganglionic</a:t>
            </a:r>
            <a:r>
              <a:rPr lang="en-US" dirty="0" smtClean="0"/>
              <a:t> (second) neuron extends to an </a:t>
            </a:r>
            <a:r>
              <a:rPr lang="en-US" dirty="0" err="1" smtClean="0"/>
              <a:t>effector</a:t>
            </a:r>
            <a:r>
              <a:rPr lang="en-US" dirty="0" smtClean="0"/>
              <a:t> organ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CEFA970-99C7-4EB5-B5C9-AFF071D975C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Neurotransmitters and Receptors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04800" y="46482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>
              <a:latin typeface="Times New Roman" charset="0"/>
            </a:endParaRPr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827088" y="1524000"/>
            <a:ext cx="7102475" cy="5334000"/>
            <a:chOff x="1104" y="720"/>
            <a:chExt cx="3552" cy="2598"/>
          </a:xfrm>
        </p:grpSpPr>
        <p:pic>
          <p:nvPicPr>
            <p:cNvPr id="14343" name="Picture 7" descr="15_08"/>
            <p:cNvPicPr>
              <a:picLocks noChangeAspect="1" noChangeArrowheads="1"/>
            </p:cNvPicPr>
            <p:nvPr/>
          </p:nvPicPr>
          <p:blipFill>
            <a:blip r:embed="rId2" cstate="print"/>
            <a:srcRect t="2499"/>
            <a:stretch>
              <a:fillRect/>
            </a:stretch>
          </p:blipFill>
          <p:spPr bwMode="auto">
            <a:xfrm>
              <a:off x="1104" y="720"/>
              <a:ext cx="3552" cy="2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1680" y="1041"/>
              <a:ext cx="432" cy="207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2496" y="2832"/>
              <a:ext cx="387" cy="288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3260" y="2832"/>
              <a:ext cx="387" cy="2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2976" y="1200"/>
              <a:ext cx="288" cy="288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3264" y="1680"/>
              <a:ext cx="387" cy="2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 bldLvl="3" autoUpdateAnimBg="0"/>
    </p:bld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504</TotalTime>
  <Words>1978</Words>
  <Application>Microsoft Office PowerPoint</Application>
  <PresentationFormat>On-screen Show (4:3)</PresentationFormat>
  <Paragraphs>381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Eclipse</vt:lpstr>
      <vt:lpstr>1_Default Design</vt:lpstr>
      <vt:lpstr>Slide 1</vt:lpstr>
      <vt:lpstr>Autonomic Nervous System (ANS)</vt:lpstr>
      <vt:lpstr>   Divisions of the ANS</vt:lpstr>
      <vt:lpstr>ANS in the Nervous System</vt:lpstr>
      <vt:lpstr>Sympathetic and Parasympathetic</vt:lpstr>
      <vt:lpstr>ANS Versus Somatic Nervous System (SNS)</vt:lpstr>
      <vt:lpstr>Effectors</vt:lpstr>
      <vt:lpstr>Efferent Pathways</vt:lpstr>
      <vt:lpstr>Neurotransmitters and Receptors</vt:lpstr>
      <vt:lpstr>  Neurotransmitter Effects</vt:lpstr>
      <vt:lpstr>Comparison of Somatic and Autonomic Systems</vt:lpstr>
      <vt:lpstr>Slide 12</vt:lpstr>
      <vt:lpstr>Sympathetic division anatomy  </vt:lpstr>
      <vt:lpstr>Sympathetic ganglia  </vt:lpstr>
      <vt:lpstr>The Organization of the Sympathetic Division</vt:lpstr>
      <vt:lpstr>Organization and anatomy of the sympathetic division</vt:lpstr>
      <vt:lpstr>Postganglionic fibers of the sympathetic ganglia</vt:lpstr>
      <vt:lpstr>Sympathetic Pathways-chain ganglia</vt:lpstr>
      <vt:lpstr>Collateral ganglia</vt:lpstr>
      <vt:lpstr>Sympathetic Pathways – collateral ganglia</vt:lpstr>
      <vt:lpstr>Collateral ganglia </vt:lpstr>
      <vt:lpstr>Collateral ganglia</vt:lpstr>
      <vt:lpstr>Adrenal medulla</vt:lpstr>
      <vt:lpstr>Adrenal medulla</vt:lpstr>
      <vt:lpstr>  Sympathetic Pathways- adrenal medulla</vt:lpstr>
      <vt:lpstr>Slide 26</vt:lpstr>
      <vt:lpstr> Role of the Sympathetic Division</vt:lpstr>
      <vt:lpstr>Role of the Sympathetic Division</vt:lpstr>
      <vt:lpstr>Parasympathetic division (craniosacral division)</vt:lpstr>
      <vt:lpstr>The Organization of the Parasympathetic Division of the ANS</vt:lpstr>
      <vt:lpstr>Parasympathetic Division Outflow</vt:lpstr>
      <vt:lpstr>Organization and anatomy of the parasympathetic division</vt:lpstr>
      <vt:lpstr>Slide 33</vt:lpstr>
      <vt:lpstr>Parasympathetic activation</vt:lpstr>
      <vt:lpstr>Summary: The Anatomical Differences between the Sympathetic and Parasympathetic Divisions</vt:lpstr>
      <vt:lpstr>Slide 36</vt:lpstr>
      <vt:lpstr>Sensory Visceral Neurons </vt:lpstr>
      <vt:lpstr>Visceral Reflexes</vt:lpstr>
      <vt:lpstr>Visceral Reflexes</vt:lpstr>
      <vt:lpstr>Referred Pain</vt:lpstr>
      <vt:lpstr>Referred Pain</vt:lpstr>
      <vt:lpstr>Neurotransmitters and Receptors</vt:lpstr>
      <vt:lpstr>Neurotransmitters and Receptors</vt:lpstr>
      <vt:lpstr>Neurotransmitters and Receptors</vt:lpstr>
      <vt:lpstr>Neurotransmitters and parasympathetic functions</vt:lpstr>
      <vt:lpstr>Neurotransmitters and parasympathetic functions</vt:lpstr>
      <vt:lpstr>Nicotinic Receptors</vt:lpstr>
      <vt:lpstr>Adrenergic Receptors</vt:lpstr>
      <vt:lpstr>Adrenergic Receptors</vt:lpstr>
      <vt:lpstr>Adrenergic Receptors</vt:lpstr>
      <vt:lpstr>Adrenergic receptors</vt:lpstr>
      <vt:lpstr>Adrenergic receptors</vt:lpstr>
      <vt:lpstr>Effects of Drugs</vt:lpstr>
      <vt:lpstr>Effects of Drugs</vt:lpstr>
      <vt:lpstr>Interactions of the Autonomic Divisions</vt:lpstr>
      <vt:lpstr>Sympathetic Tone</vt:lpstr>
      <vt:lpstr>Parasympathetic Tone</vt:lpstr>
      <vt:lpstr>Cooperative Effects</vt:lpstr>
      <vt:lpstr>Unique Roles of the Sympathetic Division</vt:lpstr>
      <vt:lpstr>Thermoregulatory Responses to Heat</vt:lpstr>
      <vt:lpstr>Release of Renin from the Kidneys</vt:lpstr>
      <vt:lpstr>Metabolic Effects</vt:lpstr>
      <vt:lpstr>Localized Versus Diffuse Effects</vt:lpstr>
      <vt:lpstr>Effects of Sympathetic Activation</vt:lpstr>
      <vt:lpstr>Levels of ANS Control</vt:lpstr>
      <vt:lpstr>Levels of ANS Control</vt:lpstr>
      <vt:lpstr>Hypothalamic Control</vt:lpstr>
      <vt:lpstr>Embryonic Development of the ANS</vt:lpstr>
      <vt:lpstr>Developmental Aspects of the ANS</vt:lpstr>
    </vt:vector>
  </TitlesOfParts>
  <Company>Collin County CCD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Autonomic Nervous System</dc:title>
  <dc:creator>Elaine Fanini</dc:creator>
  <cp:lastModifiedBy>techuser</cp:lastModifiedBy>
  <cp:revision>43</cp:revision>
  <dcterms:created xsi:type="dcterms:W3CDTF">2006-11-01T22:47:28Z</dcterms:created>
  <dcterms:modified xsi:type="dcterms:W3CDTF">2012-01-31T14:04:54Z</dcterms:modified>
</cp:coreProperties>
</file>