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A021-4890-49A2-9F41-A1857A11264F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46FA-324F-4250-84D3-A1F680533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A021-4890-49A2-9F41-A1857A11264F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46FA-324F-4250-84D3-A1F680533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A021-4890-49A2-9F41-A1857A11264F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46FA-324F-4250-84D3-A1F680533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8097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80975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A021-4890-49A2-9F41-A1857A11264F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46FA-324F-4250-84D3-A1F680533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A021-4890-49A2-9F41-A1857A11264F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46FA-324F-4250-84D3-A1F680533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A021-4890-49A2-9F41-A1857A11264F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46FA-324F-4250-84D3-A1F680533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A021-4890-49A2-9F41-A1857A11264F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46FA-324F-4250-84D3-A1F680533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A021-4890-49A2-9F41-A1857A11264F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46FA-324F-4250-84D3-A1F680533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A021-4890-49A2-9F41-A1857A11264F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46FA-324F-4250-84D3-A1F680533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A021-4890-49A2-9F41-A1857A11264F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46FA-324F-4250-84D3-A1F680533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A021-4890-49A2-9F41-A1857A11264F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46FA-324F-4250-84D3-A1F680533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2A021-4890-49A2-9F41-A1857A11264F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646FA-324F-4250-84D3-A1F680533E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umed.edu/~dking2/ssb/NM018b.htm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hyperlink" Target="http://www.siumed.edu/~dking2/ssb/NM016b.htm" TargetMode="External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7620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772400" cy="4857750"/>
          </a:xfrm>
          <a:noFill/>
        </p:spPr>
        <p:txBody>
          <a:bodyPr/>
          <a:lstStyle/>
          <a:p>
            <a:r>
              <a:rPr lang="en-US" sz="3600" b="1" smtClean="0"/>
              <a:t>2.  Stratified:  2 or more layer of cells, used for protection</a:t>
            </a:r>
          </a:p>
          <a:p>
            <a:pPr lvl="1"/>
            <a:r>
              <a:rPr lang="en-US" sz="3600" b="1" smtClean="0"/>
              <a:t>Squamous:  skin, mouth, esophagus, vagina</a:t>
            </a:r>
          </a:p>
          <a:p>
            <a:pPr lvl="1"/>
            <a:r>
              <a:rPr lang="en-US" sz="3600" b="1" smtClean="0"/>
              <a:t>Cuboidal:  sweat, mammary &amp; salivary glands</a:t>
            </a:r>
          </a:p>
          <a:p>
            <a:pPr lvl="1"/>
            <a:r>
              <a:rPr lang="en-US" sz="3600" b="1" smtClean="0"/>
              <a:t>Columnar:  rare, male urethra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295400"/>
          </a:xfrm>
        </p:spPr>
        <p:txBody>
          <a:bodyPr/>
          <a:lstStyle/>
          <a:p>
            <a:pPr>
              <a:defRPr/>
            </a:pPr>
            <a:r>
              <a:rPr lang="en-US" smtClean="0"/>
              <a:t>A.  Types of CT</a:t>
            </a:r>
          </a:p>
        </p:txBody>
      </p:sp>
      <p:graphicFrame>
        <p:nvGraphicFramePr>
          <p:cNvPr id="23555" name="Object 3">
            <a:hlinkClick r:id="" action="ppaction://ole?verb=0"/>
          </p:cNvPr>
          <p:cNvGraphicFramePr>
            <a:graphicFrameLocks/>
          </p:cNvGraphicFramePr>
          <p:nvPr>
            <p:ph type="subTitle" idx="1"/>
          </p:nvPr>
        </p:nvGraphicFramePr>
        <p:xfrm>
          <a:off x="2057400" y="2819400"/>
          <a:ext cx="5257800" cy="2814638"/>
        </p:xfrm>
        <a:graphic>
          <a:graphicData uri="http://schemas.openxmlformats.org/presentationml/2006/ole">
            <p:oleObj spid="_x0000_s1026" name="Microsoft ClipArt Gallery" r:id="rId3" imgW="7245000" imgH="4303440" progId="MS_ClipArt_Gallery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1.  Mesenchyme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n-US" sz="4000" b="1" smtClean="0"/>
              <a:t>function:  origin for all CT</a:t>
            </a:r>
          </a:p>
          <a:p>
            <a:r>
              <a:rPr lang="en-US" sz="4000" b="1" smtClean="0"/>
              <a:t>location:  embryo</a:t>
            </a:r>
          </a:p>
        </p:txBody>
      </p:sp>
      <p:graphicFrame>
        <p:nvGraphicFramePr>
          <p:cNvPr id="2050" name="Object 4">
            <a:hlinkClick r:id="" action="ppaction://ole?verb=0"/>
          </p:cNvPr>
          <p:cNvGraphicFramePr>
            <a:graphicFrameLocks/>
          </p:cNvGraphicFramePr>
          <p:nvPr>
            <p:ph type="clipArt" sz="half" idx="2"/>
          </p:nvPr>
        </p:nvGraphicFramePr>
        <p:xfrm>
          <a:off x="4902200" y="1814513"/>
          <a:ext cx="3606800" cy="4105275"/>
        </p:xfrm>
        <a:graphic>
          <a:graphicData uri="http://schemas.openxmlformats.org/presentationml/2006/ole">
            <p:oleObj spid="_x0000_s2050" name="Microsoft ClipArt Gallery" r:id="rId3" imgW="3259080" imgH="3708360" progId="MS_ClipArt_Gallery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2.  Areolar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n-US" sz="3600" b="1" smtClean="0"/>
              <a:t>function:  wraps &amp; cushions organs</a:t>
            </a:r>
          </a:p>
          <a:p>
            <a:r>
              <a:rPr lang="en-US" sz="3600" b="1" smtClean="0"/>
              <a:t>location:  widely distributed under epithelia tissue of body</a:t>
            </a:r>
          </a:p>
        </p:txBody>
      </p:sp>
      <p:graphicFrame>
        <p:nvGraphicFramePr>
          <p:cNvPr id="3074" name="Object 4">
            <a:hlinkClick r:id="" action="ppaction://ole?verb=0"/>
          </p:cNvPr>
          <p:cNvGraphicFramePr>
            <a:graphicFrameLocks/>
          </p:cNvGraphicFramePr>
          <p:nvPr>
            <p:ph type="clipArt" sz="half" idx="2"/>
          </p:nvPr>
        </p:nvGraphicFramePr>
        <p:xfrm>
          <a:off x="5659438" y="1814513"/>
          <a:ext cx="2092325" cy="4105275"/>
        </p:xfrm>
        <a:graphic>
          <a:graphicData uri="http://schemas.openxmlformats.org/presentationml/2006/ole">
            <p:oleObj spid="_x0000_s3074" name="Microsoft ClipArt Gallery" r:id="rId3" imgW="2436480" imgH="4768560" progId="MS_ClipArt_Gallery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04-09aCo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3075"/>
            <a:ext cx="9144000" cy="591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3.  Adipose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371600"/>
            <a:ext cx="3810000" cy="4552950"/>
          </a:xfrm>
          <a:noFill/>
        </p:spPr>
        <p:txBody>
          <a:bodyPr/>
          <a:lstStyle/>
          <a:p>
            <a:r>
              <a:rPr lang="en-US" sz="3600" b="1" smtClean="0"/>
              <a:t>function:  provide fuel, insulates, supports &amp; protects organs</a:t>
            </a:r>
          </a:p>
          <a:p>
            <a:r>
              <a:rPr lang="en-US" sz="3600" b="1" smtClean="0"/>
              <a:t>location:  under skin, around kidneys &amp; eyeballs</a:t>
            </a:r>
          </a:p>
        </p:txBody>
      </p:sp>
      <p:graphicFrame>
        <p:nvGraphicFramePr>
          <p:cNvPr id="4098" name="Object 4">
            <a:hlinkClick r:id="" action="ppaction://ole?verb=0"/>
          </p:cNvPr>
          <p:cNvGraphicFramePr>
            <a:graphicFrameLocks/>
          </p:cNvGraphicFramePr>
          <p:nvPr>
            <p:ph type="clipArt" sz="half" idx="2"/>
          </p:nvPr>
        </p:nvGraphicFramePr>
        <p:xfrm>
          <a:off x="4805363" y="2009775"/>
          <a:ext cx="3800475" cy="3714750"/>
        </p:xfrm>
        <a:graphic>
          <a:graphicData uri="http://schemas.openxmlformats.org/presentationml/2006/ole">
            <p:oleObj spid="_x0000_s4098" name="Microsoft ClipArt Gallery" r:id="rId3" imgW="3358800" imgH="3282840" progId="MS_ClipArt_Gallery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04-09bCo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5138"/>
            <a:ext cx="9144000" cy="5929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4.  Reticular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n-US" sz="4000" b="1" smtClean="0"/>
              <a:t>function:  support</a:t>
            </a:r>
          </a:p>
          <a:p>
            <a:r>
              <a:rPr lang="en-US" sz="4000" b="1" smtClean="0"/>
              <a:t>location:  lymph nodes, bone &amp; spleen</a:t>
            </a:r>
          </a:p>
        </p:txBody>
      </p:sp>
      <p:graphicFrame>
        <p:nvGraphicFramePr>
          <p:cNvPr id="5122" name="Object 4">
            <a:hlinkClick r:id="" action="ppaction://ole?verb=0"/>
          </p:cNvPr>
          <p:cNvGraphicFramePr>
            <a:graphicFrameLocks/>
          </p:cNvGraphicFramePr>
          <p:nvPr>
            <p:ph type="clipArt" sz="half" idx="2"/>
          </p:nvPr>
        </p:nvGraphicFramePr>
        <p:xfrm>
          <a:off x="5056188" y="1814513"/>
          <a:ext cx="3298825" cy="4105275"/>
        </p:xfrm>
        <a:graphic>
          <a:graphicData uri="http://schemas.openxmlformats.org/presentationml/2006/ole">
            <p:oleObj spid="_x0000_s5122" name="Microsoft ClipArt Gallery" r:id="rId3" imgW="2627280" imgH="3267000" progId="MS_ClipArt_Gallery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04-09cCo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6400"/>
            <a:ext cx="9144000" cy="604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5.  Dense Regular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914400"/>
            <a:ext cx="3810000" cy="5010150"/>
          </a:xfrm>
          <a:noFill/>
        </p:spPr>
        <p:txBody>
          <a:bodyPr/>
          <a:lstStyle/>
          <a:p>
            <a:r>
              <a:rPr lang="en-US" sz="3600" b="1" smtClean="0"/>
              <a:t>function:  attaches muscle to bone or to muscle, withstands tension in one direction</a:t>
            </a:r>
          </a:p>
          <a:p>
            <a:r>
              <a:rPr lang="en-US" sz="3600" b="1" smtClean="0"/>
              <a:t>location:  tendons &amp; ligaments</a:t>
            </a:r>
          </a:p>
        </p:txBody>
      </p:sp>
      <p:graphicFrame>
        <p:nvGraphicFramePr>
          <p:cNvPr id="6146" name="Object 4">
            <a:hlinkClick r:id="" action="ppaction://ole?verb=0"/>
          </p:cNvPr>
          <p:cNvGraphicFramePr>
            <a:graphicFrameLocks/>
          </p:cNvGraphicFramePr>
          <p:nvPr>
            <p:ph type="clipArt" sz="half" idx="2"/>
          </p:nvPr>
        </p:nvGraphicFramePr>
        <p:xfrm>
          <a:off x="4805363" y="2820988"/>
          <a:ext cx="3800475" cy="2093912"/>
        </p:xfrm>
        <a:graphic>
          <a:graphicData uri="http://schemas.openxmlformats.org/presentationml/2006/ole">
            <p:oleObj spid="_x0000_s6146" name="Microsoft ClipArt Gallery" r:id="rId3" imgW="4593960" imgH="2536560" progId="MS_ClipArt_Gallery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04-09dCo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7838"/>
            <a:ext cx="9144000" cy="590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4.1a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 l="1068" t="36813" r="48410" b="5658"/>
          <a:stretch>
            <a:fillRect/>
          </a:stretch>
        </p:blipFill>
        <p:spPr bwMode="auto">
          <a:xfrm>
            <a:off x="0" y="1295400"/>
            <a:ext cx="4090988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60207" t="1427" b="5925"/>
          <a:stretch>
            <a:fillRect/>
          </a:stretch>
        </p:blipFill>
        <p:spPr>
          <a:xfrm>
            <a:off x="4864100" y="1233488"/>
            <a:ext cx="4279900" cy="5141912"/>
          </a:xfrm>
          <a:noFill/>
        </p:spPr>
      </p:pic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542925" y="752475"/>
            <a:ext cx="245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FF0000"/>
                </a:solidFill>
              </a:rPr>
              <a:t>Number of layers</a:t>
            </a:r>
          </a:p>
        </p:txBody>
      </p:sp>
      <p:sp>
        <p:nvSpPr>
          <p:cNvPr id="51206" name="Text Box 7"/>
          <p:cNvSpPr txBox="1">
            <a:spLocks noChangeArrowheads="1"/>
          </p:cNvSpPr>
          <p:nvPr/>
        </p:nvSpPr>
        <p:spPr bwMode="auto">
          <a:xfrm>
            <a:off x="6499225" y="739775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FF0000"/>
                </a:solidFill>
              </a:rPr>
              <a:t>Shape</a:t>
            </a:r>
          </a:p>
        </p:txBody>
      </p:sp>
      <p:sp>
        <p:nvSpPr>
          <p:cNvPr id="51207" name="Line 8"/>
          <p:cNvSpPr>
            <a:spLocks noChangeShapeType="1"/>
          </p:cNvSpPr>
          <p:nvPr/>
        </p:nvSpPr>
        <p:spPr bwMode="auto">
          <a:xfrm>
            <a:off x="4343400" y="812800"/>
            <a:ext cx="0" cy="553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en-US" smtClean="0"/>
              <a:t>6.  Dense Irregular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990600"/>
            <a:ext cx="4419600" cy="4933950"/>
          </a:xfrm>
          <a:noFill/>
        </p:spPr>
        <p:txBody>
          <a:bodyPr/>
          <a:lstStyle/>
          <a:p>
            <a:r>
              <a:rPr lang="en-US" sz="3600" b="1" smtClean="0"/>
              <a:t>function:  structural strength, withstands tension in several directions</a:t>
            </a:r>
          </a:p>
          <a:p>
            <a:r>
              <a:rPr lang="en-US" sz="3600" b="1" smtClean="0"/>
              <a:t>location:  dermis of skin, digestive tract, fibrous capsule of organs &amp; joints</a:t>
            </a:r>
          </a:p>
        </p:txBody>
      </p:sp>
      <p:graphicFrame>
        <p:nvGraphicFramePr>
          <p:cNvPr id="7170" name="Object 4">
            <a:hlinkClick r:id="" action="ppaction://ole?verb=0"/>
          </p:cNvPr>
          <p:cNvGraphicFramePr>
            <a:graphicFrameLocks/>
          </p:cNvGraphicFramePr>
          <p:nvPr>
            <p:ph type="clipArt" sz="half" idx="2"/>
          </p:nvPr>
        </p:nvGraphicFramePr>
        <p:xfrm>
          <a:off x="5343525" y="2438400"/>
          <a:ext cx="3800475" cy="2824163"/>
        </p:xfrm>
        <a:graphic>
          <a:graphicData uri="http://schemas.openxmlformats.org/presentationml/2006/ole">
            <p:oleObj spid="_x0000_s7170" name="Microsoft ClipArt Gallery" r:id="rId3" imgW="4493880" imgH="3342960" progId="MS_ClipArt_Gallery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04-09eCo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0538"/>
            <a:ext cx="9144000" cy="5875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7.  Hyaline Cartilage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09750"/>
            <a:ext cx="4648200" cy="4114800"/>
          </a:xfrm>
          <a:noFill/>
        </p:spPr>
        <p:txBody>
          <a:bodyPr/>
          <a:lstStyle/>
          <a:p>
            <a:r>
              <a:rPr lang="en-US" sz="3600" b="1" smtClean="0"/>
              <a:t>function:  support &amp; reinforce cushions</a:t>
            </a:r>
          </a:p>
          <a:p>
            <a:r>
              <a:rPr lang="en-US" sz="3600" b="1" smtClean="0"/>
              <a:t>location:  ends of long bones, costal cartilage of ribs, nose, trachea &amp; larynx</a:t>
            </a:r>
          </a:p>
        </p:txBody>
      </p:sp>
      <p:graphicFrame>
        <p:nvGraphicFramePr>
          <p:cNvPr id="8194" name="Object 4">
            <a:hlinkClick r:id="" action="ppaction://ole?verb=0"/>
          </p:cNvPr>
          <p:cNvGraphicFramePr>
            <a:graphicFrameLocks/>
          </p:cNvGraphicFramePr>
          <p:nvPr>
            <p:ph type="clipArt" sz="half" idx="2"/>
          </p:nvPr>
        </p:nvGraphicFramePr>
        <p:xfrm>
          <a:off x="5638800" y="1814513"/>
          <a:ext cx="2133600" cy="4105275"/>
        </p:xfrm>
        <a:graphic>
          <a:graphicData uri="http://schemas.openxmlformats.org/presentationml/2006/ole">
            <p:oleObj spid="_x0000_s8194" name="Microsoft ClipArt Gallery" r:id="rId3" imgW="1674720" imgH="3214440" progId="MS_ClipArt_Gallery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04-09fCo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5613"/>
            <a:ext cx="9144000" cy="5946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8.  Elastic Cartilage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n-US" sz="3600" b="1" smtClean="0"/>
              <a:t>function:  maintains shape but allows flexibility</a:t>
            </a:r>
          </a:p>
          <a:p>
            <a:r>
              <a:rPr lang="en-US" sz="3600" b="1" smtClean="0"/>
              <a:t>location:  ear, epiglottis</a:t>
            </a:r>
          </a:p>
        </p:txBody>
      </p:sp>
      <p:graphicFrame>
        <p:nvGraphicFramePr>
          <p:cNvPr id="9218" name="Object 4">
            <a:hlinkClick r:id="" action="ppaction://ole?verb=0"/>
          </p:cNvPr>
          <p:cNvGraphicFramePr>
            <a:graphicFrameLocks/>
          </p:cNvGraphicFramePr>
          <p:nvPr>
            <p:ph type="clipArt" sz="half" idx="2"/>
          </p:nvPr>
        </p:nvGraphicFramePr>
        <p:xfrm>
          <a:off x="5135563" y="1814513"/>
          <a:ext cx="3140075" cy="4105275"/>
        </p:xfrm>
        <a:graphic>
          <a:graphicData uri="http://schemas.openxmlformats.org/presentationml/2006/ole">
            <p:oleObj spid="_x0000_s9218" name="Microsoft ClipArt Gallery" r:id="rId3" imgW="2384280" imgH="3114360" progId="MS_ClipArt_Gallery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04-09gCo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3075"/>
            <a:ext cx="9144000" cy="591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9.  Fibrocartilage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09750"/>
            <a:ext cx="4800600" cy="4114800"/>
          </a:xfrm>
          <a:noFill/>
        </p:spPr>
        <p:txBody>
          <a:bodyPr/>
          <a:lstStyle/>
          <a:p>
            <a:r>
              <a:rPr lang="en-US" sz="3600" b="1" smtClean="0"/>
              <a:t>function:  strength&amp; absorption of compressive shock</a:t>
            </a:r>
          </a:p>
          <a:p>
            <a:r>
              <a:rPr lang="en-US" sz="3600" b="1" smtClean="0"/>
              <a:t>location:  intervertebral discs, pubic symphysis, discs of knee joint</a:t>
            </a:r>
            <a:endParaRPr lang="en-US" sz="3000" b="1" smtClean="0"/>
          </a:p>
        </p:txBody>
      </p:sp>
      <p:graphicFrame>
        <p:nvGraphicFramePr>
          <p:cNvPr id="10242" name="Object 4">
            <a:hlinkClick r:id="" action="ppaction://ole?verb=0"/>
          </p:cNvPr>
          <p:cNvGraphicFramePr>
            <a:graphicFrameLocks/>
          </p:cNvGraphicFramePr>
          <p:nvPr>
            <p:ph type="clipArt" sz="half" idx="2"/>
          </p:nvPr>
        </p:nvGraphicFramePr>
        <p:xfrm>
          <a:off x="5099050" y="1814513"/>
          <a:ext cx="3214688" cy="4105275"/>
        </p:xfrm>
        <a:graphic>
          <a:graphicData uri="http://schemas.openxmlformats.org/presentationml/2006/ole">
            <p:oleObj spid="_x0000_s10242" name="Microsoft ClipArt Gallery" r:id="rId3" imgW="3282840" imgH="4189320" progId="MS_ClipArt_Gallery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04-09hCo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"/>
            <a:ext cx="9144000" cy="5857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10.  Bone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n-US" sz="4000" b="1" smtClean="0"/>
              <a:t>function:  support</a:t>
            </a:r>
          </a:p>
          <a:p>
            <a:r>
              <a:rPr lang="en-US" sz="4000" b="1" smtClean="0"/>
              <a:t>location:  bones</a:t>
            </a:r>
          </a:p>
        </p:txBody>
      </p:sp>
      <p:graphicFrame>
        <p:nvGraphicFramePr>
          <p:cNvPr id="11266" name="Object 4">
            <a:hlinkClick r:id="" action="ppaction://ole?verb=0"/>
          </p:cNvPr>
          <p:cNvGraphicFramePr>
            <a:graphicFrameLocks/>
          </p:cNvGraphicFramePr>
          <p:nvPr>
            <p:ph type="clipArt" sz="half" idx="2"/>
          </p:nvPr>
        </p:nvGraphicFramePr>
        <p:xfrm>
          <a:off x="4805363" y="1835150"/>
          <a:ext cx="3800475" cy="4064000"/>
        </p:xfrm>
        <a:graphic>
          <a:graphicData uri="http://schemas.openxmlformats.org/presentationml/2006/ole">
            <p:oleObj spid="_x0000_s11266" name="Microsoft ClipArt Gallery" r:id="rId3" imgW="3098520" imgH="3313080" progId="MS_ClipArt_Gallery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04-09iCo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"/>
            <a:ext cx="9144000" cy="5857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04-02eEp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0538"/>
            <a:ext cx="9144000" cy="5875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11.  Blood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809750"/>
            <a:ext cx="4114800" cy="4114800"/>
          </a:xfrm>
          <a:noFill/>
        </p:spPr>
        <p:txBody>
          <a:bodyPr/>
          <a:lstStyle/>
          <a:p>
            <a:r>
              <a:rPr lang="en-US" sz="4000" b="1" smtClean="0"/>
              <a:t>function:  transportation</a:t>
            </a:r>
          </a:p>
          <a:p>
            <a:r>
              <a:rPr lang="en-US" sz="4000" b="1" smtClean="0"/>
              <a:t>location:  blood vessels</a:t>
            </a:r>
          </a:p>
        </p:txBody>
      </p:sp>
      <p:graphicFrame>
        <p:nvGraphicFramePr>
          <p:cNvPr id="12290" name="Object 0">
            <a:hlinkClick r:id="" action="ppaction://ole?verb=0"/>
          </p:cNvPr>
          <p:cNvGraphicFramePr>
            <a:graphicFrameLocks/>
          </p:cNvGraphicFramePr>
          <p:nvPr>
            <p:ph type="clipArt" sz="half" idx="2"/>
          </p:nvPr>
        </p:nvGraphicFramePr>
        <p:xfrm>
          <a:off x="5883275" y="1814513"/>
          <a:ext cx="1646238" cy="4105275"/>
        </p:xfrm>
        <a:graphic>
          <a:graphicData uri="http://schemas.openxmlformats.org/presentationml/2006/ole">
            <p:oleObj spid="_x0000_s12290" name="Microsoft ClipArt Gallery" r:id="rId3" imgW="1927080" imgH="4790880" progId="MS_ClipArt_Gallery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04-09jCo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5925"/>
            <a:ext cx="9144000" cy="6027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VI.  EPITHELIAL MEMBRANES</a:t>
            </a:r>
            <a:endParaRPr lang="en-US" b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33600"/>
            <a:ext cx="7772400" cy="3790950"/>
          </a:xfrm>
          <a:noFill/>
        </p:spPr>
        <p:txBody>
          <a:bodyPr/>
          <a:lstStyle/>
          <a:p>
            <a:r>
              <a:rPr lang="en-US" sz="3600" b="1" smtClean="0"/>
              <a:t>membranes that incorporate both types of tissues already discussed:</a:t>
            </a:r>
          </a:p>
          <a:p>
            <a:pPr lvl="1"/>
            <a:r>
              <a:rPr lang="en-US" sz="3600" b="1" smtClean="0"/>
              <a:t>epithelial tissue &amp; connective tissue</a:t>
            </a:r>
            <a:endParaRPr lang="en-US" sz="3200" b="1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smtClean="0"/>
              <a:t>types: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600" b="1" smtClean="0"/>
              <a:t>1.  Cutaneous Membranes:  skin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600" b="1" smtClean="0"/>
              <a:t>2.  Mucous Membranes:  line body cavities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600" b="1" smtClean="0"/>
              <a:t>3.  Serous Membranes:  sac-like structures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600" b="1" smtClean="0"/>
              <a:t>	pericardium &amp; pleura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500" smtClean="0"/>
              <a:t>Cutaneous &amp; Mucous Membranes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09750"/>
            <a:ext cx="3302000" cy="4114800"/>
          </a:xfrm>
        </p:spPr>
        <p:txBody>
          <a:bodyPr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4.12a</a:t>
            </a: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 cstate="print"/>
          <a:srcRect t="2490" r="61279" b="25911"/>
          <a:stretch>
            <a:fillRect/>
          </a:stretch>
        </p:blipFill>
        <p:spPr bwMode="auto">
          <a:xfrm>
            <a:off x="457200" y="2286000"/>
            <a:ext cx="38242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2" cstate="print"/>
          <a:srcRect l="47264" t="2835" r="1355" b="7376"/>
          <a:stretch>
            <a:fillRect/>
          </a:stretch>
        </p:blipFill>
        <p:spPr bwMode="auto">
          <a:xfrm>
            <a:off x="4495800" y="1905000"/>
            <a:ext cx="4427538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04788"/>
            <a:ext cx="8610600" cy="609600"/>
          </a:xfrm>
        </p:spPr>
        <p:txBody>
          <a:bodyPr/>
          <a:lstStyle/>
          <a:p>
            <a:pPr>
              <a:defRPr/>
            </a:pPr>
            <a:r>
              <a:rPr lang="en-US" sz="4500" smtClean="0"/>
              <a:t>Serous Membranes</a:t>
            </a:r>
            <a:endParaRPr lang="en-US" sz="45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4.12c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 t="1576" b="5939"/>
          <a:stretch>
            <a:fillRect/>
          </a:stretch>
        </p:blipFill>
        <p:spPr bwMode="auto">
          <a:xfrm>
            <a:off x="1143000" y="1343025"/>
            <a:ext cx="6934200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DESCRIPTION OF SEROUS MEMBRANES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Visceral</a:t>
            </a:r>
            <a:r>
              <a:rPr lang="en-US" smtClean="0"/>
              <a:t> – the part of the membrane lying closest to the organs it surrounds (inner layer)</a:t>
            </a:r>
          </a:p>
          <a:p>
            <a:r>
              <a:rPr lang="en-US" b="1" smtClean="0"/>
              <a:t>Parietal</a:t>
            </a:r>
            <a:r>
              <a:rPr lang="en-US" smtClean="0"/>
              <a:t> – the part of the membrane lying furthest from the organs it surrounds (outer layer)</a:t>
            </a:r>
          </a:p>
          <a:p>
            <a:r>
              <a:rPr lang="en-US" smtClean="0"/>
              <a:t>“Balloon” Example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 descr="01-10Ser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363" y="0"/>
            <a:ext cx="6391275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VII.  MUSCLE TISSUE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14600"/>
            <a:ext cx="7772400" cy="3409950"/>
          </a:xfrm>
          <a:noFill/>
        </p:spPr>
        <p:txBody>
          <a:bodyPr/>
          <a:lstStyle/>
          <a:p>
            <a:r>
              <a:rPr lang="en-US" sz="4000" b="1" smtClean="0"/>
              <a:t>Function:  to provide movement through contractility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768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smtClean="0"/>
              <a:t>Types:  </a:t>
            </a:r>
          </a:p>
          <a:p>
            <a:pPr lvl="1"/>
            <a:r>
              <a:rPr lang="en-US" sz="3600" b="1" smtClean="0"/>
              <a:t>Skeletal:  striated, attached to bones</a:t>
            </a:r>
          </a:p>
          <a:p>
            <a:pPr lvl="1"/>
            <a:r>
              <a:rPr lang="en-US" sz="3600" b="1" smtClean="0"/>
              <a:t>Cardiac:  striated, only in heart</a:t>
            </a:r>
          </a:p>
          <a:p>
            <a:pPr lvl="1"/>
            <a:r>
              <a:rPr lang="en-US" sz="3600" b="1" smtClean="0"/>
              <a:t>Smooth:  no striations, walls of internal organs, digestive tract, urinary, uterus, blood vessels</a:t>
            </a:r>
          </a:p>
          <a:p>
            <a:endParaRPr lang="en-US" sz="36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7620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01015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smtClean="0"/>
              <a:t>3.  Pseudostratified:  single layer of different heights of cells</a:t>
            </a:r>
          </a:p>
          <a:p>
            <a:pPr lvl="1">
              <a:lnSpc>
                <a:spcPct val="90000"/>
              </a:lnSpc>
            </a:pPr>
            <a:r>
              <a:rPr lang="en-US" sz="3600" b="1" smtClean="0"/>
              <a:t>function: secretion</a:t>
            </a:r>
          </a:p>
          <a:p>
            <a:pPr lvl="1">
              <a:lnSpc>
                <a:spcPct val="90000"/>
              </a:lnSpc>
            </a:pPr>
            <a:r>
              <a:rPr lang="en-US" sz="3600" b="1" smtClean="0"/>
              <a:t>location:  glands, respiratory tract</a:t>
            </a:r>
          </a:p>
          <a:p>
            <a:pPr>
              <a:lnSpc>
                <a:spcPct val="90000"/>
              </a:lnSpc>
            </a:pPr>
            <a:r>
              <a:rPr lang="en-US" sz="3600" b="1" smtClean="0"/>
              <a:t>4.  Transitional:  resembles stratified, cuboidal &amp; columnar</a:t>
            </a:r>
          </a:p>
          <a:p>
            <a:pPr lvl="1">
              <a:lnSpc>
                <a:spcPct val="90000"/>
              </a:lnSpc>
            </a:pPr>
            <a:r>
              <a:rPr lang="en-US" sz="3600" b="1" smtClean="0"/>
              <a:t>function:  ability to stretch</a:t>
            </a:r>
          </a:p>
          <a:p>
            <a:pPr lvl="1">
              <a:lnSpc>
                <a:spcPct val="90000"/>
              </a:lnSpc>
            </a:pPr>
            <a:r>
              <a:rPr lang="en-US" sz="3600" b="1" smtClean="0"/>
              <a:t>location:  urinary bladder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NM017c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1009650"/>
            <a:ext cx="20097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 descr="NM018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9950" y="995363"/>
            <a:ext cx="20097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NM016c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8863" y="1009650"/>
            <a:ext cx="20097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552450" y="5086350"/>
            <a:ext cx="226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/>
              <a:t>Smooth Muscle</a:t>
            </a:r>
            <a:r>
              <a:rPr lang="en-US"/>
              <a:t> 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3214688" y="5100638"/>
            <a:ext cx="2316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/>
              <a:t>Cardiac Muscle</a:t>
            </a:r>
            <a:r>
              <a:rPr lang="en-US"/>
              <a:t> 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6026150" y="5114925"/>
            <a:ext cx="2265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/>
              <a:t>Skeletal muscle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  <p:bldP spid="5325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VIII.  NERVOUS TISSUE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3600" b="1" smtClean="0"/>
              <a:t>Function:  regulates &amp; controls body functions</a:t>
            </a:r>
          </a:p>
          <a:p>
            <a:r>
              <a:rPr lang="en-US" sz="3600" b="1" smtClean="0"/>
              <a:t>2 cell types:</a:t>
            </a:r>
          </a:p>
          <a:p>
            <a:pPr lvl="1"/>
            <a:r>
              <a:rPr lang="en-US" sz="3600" b="1" smtClean="0"/>
              <a:t>neurons:  conduct nerve impulses</a:t>
            </a:r>
          </a:p>
          <a:p>
            <a:pPr lvl="1"/>
            <a:r>
              <a:rPr lang="en-US" sz="3600" b="1" smtClean="0"/>
              <a:t>supporting cells:  protect neurons &amp; are nonconducting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04-10Ner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3"/>
            <a:ext cx="9144000" cy="6010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04-02dEp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7363"/>
            <a:ext cx="9144000" cy="5884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04-02fEp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8313"/>
            <a:ext cx="9144000" cy="5919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 Glandular Epithelia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smtClean="0"/>
              <a:t>Endocrine Glands:  ductless glands produce hormones and secrete to blood stream</a:t>
            </a:r>
          </a:p>
          <a:p>
            <a:pPr>
              <a:lnSpc>
                <a:spcPct val="90000"/>
              </a:lnSpc>
            </a:pPr>
            <a:r>
              <a:rPr lang="en-US" sz="2800" b="1" smtClean="0"/>
              <a:t>Exocrine Glands:  (more numerous) secrete products through ducts onto or into a body surface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salivary glands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mammary glands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Mucous glands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Sweat glands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04-04Mul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950"/>
            <a:ext cx="9144000" cy="664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 CONNECTIVE TISSUE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3600" b="1" smtClean="0"/>
              <a:t>most abundant &amp; widely distributed tissue in various degrees</a:t>
            </a:r>
          </a:p>
          <a:p>
            <a:r>
              <a:rPr lang="en-US" sz="3600" b="1" smtClean="0"/>
              <a:t>functions</a:t>
            </a:r>
          </a:p>
          <a:p>
            <a:pPr lvl="1"/>
            <a:r>
              <a:rPr lang="en-US" sz="3600" b="1" smtClean="0"/>
              <a:t>binding &amp; support</a:t>
            </a:r>
          </a:p>
          <a:p>
            <a:pPr lvl="1"/>
            <a:r>
              <a:rPr lang="en-US" sz="3600" b="1" smtClean="0"/>
              <a:t>protection</a:t>
            </a:r>
          </a:p>
          <a:p>
            <a:pPr lvl="1"/>
            <a:r>
              <a:rPr lang="en-US" sz="3600" b="1" smtClean="0"/>
              <a:t>insulation</a:t>
            </a:r>
          </a:p>
          <a:p>
            <a:pPr lvl="1"/>
            <a:r>
              <a:rPr lang="en-US" sz="3600" b="1" smtClean="0"/>
              <a:t>transportation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Microsoft Office PowerPoint</Application>
  <PresentationFormat>On-screen Show (4:3)</PresentationFormat>
  <Paragraphs>91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Microsoft ClipArt Gallery</vt:lpstr>
      <vt:lpstr>Slide 1</vt:lpstr>
      <vt:lpstr>Slide 2</vt:lpstr>
      <vt:lpstr>Slide 3</vt:lpstr>
      <vt:lpstr>Slide 4</vt:lpstr>
      <vt:lpstr>Slide 5</vt:lpstr>
      <vt:lpstr>Slide 6</vt:lpstr>
      <vt:lpstr>B.  Glandular Epithelia</vt:lpstr>
      <vt:lpstr>Slide 8</vt:lpstr>
      <vt:lpstr>V.  CONNECTIVE TISSUE</vt:lpstr>
      <vt:lpstr>A.  Types of CT</vt:lpstr>
      <vt:lpstr>1.  Mesenchyme</vt:lpstr>
      <vt:lpstr>2.  Areolar</vt:lpstr>
      <vt:lpstr>Slide 13</vt:lpstr>
      <vt:lpstr>3.  Adipose</vt:lpstr>
      <vt:lpstr>Slide 15</vt:lpstr>
      <vt:lpstr>4.  Reticular</vt:lpstr>
      <vt:lpstr>Slide 17</vt:lpstr>
      <vt:lpstr>5.  Dense Regular</vt:lpstr>
      <vt:lpstr>Slide 19</vt:lpstr>
      <vt:lpstr>6.  Dense Irregular</vt:lpstr>
      <vt:lpstr>Slide 21</vt:lpstr>
      <vt:lpstr>7.  Hyaline Cartilage</vt:lpstr>
      <vt:lpstr>Slide 23</vt:lpstr>
      <vt:lpstr>8.  Elastic Cartilage</vt:lpstr>
      <vt:lpstr>Slide 25</vt:lpstr>
      <vt:lpstr>9.  Fibrocartilage</vt:lpstr>
      <vt:lpstr>Slide 27</vt:lpstr>
      <vt:lpstr>10.  Bone</vt:lpstr>
      <vt:lpstr>Slide 29</vt:lpstr>
      <vt:lpstr>11.  Blood</vt:lpstr>
      <vt:lpstr>Slide 31</vt:lpstr>
      <vt:lpstr>VI.  EPITHELIAL MEMBRANES</vt:lpstr>
      <vt:lpstr>Slide 33</vt:lpstr>
      <vt:lpstr>Cutaneous &amp; Mucous Membranes</vt:lpstr>
      <vt:lpstr>Serous Membranes</vt:lpstr>
      <vt:lpstr>DESCRIPTION OF SEROUS MEMBRANES</vt:lpstr>
      <vt:lpstr>Slide 37</vt:lpstr>
      <vt:lpstr>VII.  MUSCLE TISSUE</vt:lpstr>
      <vt:lpstr>Slide 39</vt:lpstr>
      <vt:lpstr>Slide 40</vt:lpstr>
      <vt:lpstr>VIII.  NERVOUS TISSUE</vt:lpstr>
      <vt:lpstr>Slide 42</vt:lpstr>
    </vt:vector>
  </TitlesOfParts>
  <Company>Frisco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techuser</dc:creator>
  <cp:lastModifiedBy>techuser</cp:lastModifiedBy>
  <cp:revision>1</cp:revision>
  <dcterms:created xsi:type="dcterms:W3CDTF">2011-09-07T15:41:02Z</dcterms:created>
  <dcterms:modified xsi:type="dcterms:W3CDTF">2011-09-07T15:41:36Z</dcterms:modified>
</cp:coreProperties>
</file>