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457200"/>
            <a:ext cx="7772400" cy="546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DFB2-A4FC-4837-A39C-6D4D51156D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BF77-6865-4FA2-BB19-A6386D647F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Record2?a=NR&amp;url=http%3A%2F%2Fcommons.wikimedia.org%2Fwiki%2FImage%3ACellular+tight+junction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desmosome-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0"/>
            <a:ext cx="7772400" cy="838200"/>
          </a:xfrm>
          <a:noFill/>
        </p:spPr>
        <p:txBody>
          <a:bodyPr>
            <a:normAutofit fontScale="90000"/>
          </a:bodyPr>
          <a:lstStyle/>
          <a:p>
            <a:r>
              <a:rPr lang="en-US" sz="6000" i="0" smtClean="0">
                <a:effectLst/>
              </a:rPr>
              <a:t>  Cells &amp; Tissues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838200"/>
          </a:xfrm>
          <a:noFill/>
        </p:spPr>
        <p:txBody>
          <a:bodyPr/>
          <a:lstStyle/>
          <a:p>
            <a:pPr marL="342900" indent="-342900"/>
            <a:r>
              <a:rPr lang="en-US" sz="4800" b="1" smtClean="0"/>
              <a:t>Chapter 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 t="2371" b="5928"/>
          <a:stretch>
            <a:fillRect/>
          </a:stretch>
        </p:blipFill>
        <p:spPr bwMode="auto">
          <a:xfrm>
            <a:off x="2590800" y="1447800"/>
            <a:ext cx="4868863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Gap Junctions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772400" cy="1447800"/>
          </a:xfrm>
          <a:noFill/>
        </p:spPr>
        <p:txBody>
          <a:bodyPr/>
          <a:lstStyle/>
          <a:p>
            <a:r>
              <a:rPr lang="en-US" sz="6000" i="0" smtClean="0">
                <a:effectLst/>
              </a:rPr>
              <a:t>II.  Cell Physiology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 Membrane Transport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9750"/>
            <a:ext cx="8534400" cy="4114800"/>
          </a:xfrm>
          <a:noFill/>
        </p:spPr>
        <p:txBody>
          <a:bodyPr/>
          <a:lstStyle/>
          <a:p>
            <a:r>
              <a:rPr lang="en-US" sz="3600" b="1" smtClean="0"/>
              <a:t>cells are continuously bathed in extracellular fluid called </a:t>
            </a:r>
            <a:r>
              <a:rPr lang="en-US" sz="3600" b="1" u="sng" smtClean="0"/>
              <a:t>interstitial fluid</a:t>
            </a:r>
            <a:r>
              <a:rPr lang="en-US" sz="3600" b="1" smtClean="0"/>
              <a:t> largely composed of water</a:t>
            </a:r>
          </a:p>
          <a:p>
            <a:pPr lvl="1"/>
            <a:r>
              <a:rPr lang="en-US" sz="3600" b="1" smtClean="0"/>
              <a:t>contains nutrients, hormones, salts, &amp; waste products</a:t>
            </a:r>
          </a:p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9750"/>
            <a:ext cx="8610600" cy="4114800"/>
          </a:xfrm>
        </p:spPr>
        <p:txBody>
          <a:bodyPr/>
          <a:lstStyle/>
          <a:p>
            <a:r>
              <a:rPr lang="en-US" sz="3600" b="1" smtClean="0"/>
              <a:t>to stay healthy each cell must extract exact amounts of substances needed from this fluid &amp; reject the rest</a:t>
            </a:r>
          </a:p>
          <a:p>
            <a:r>
              <a:rPr lang="en-US" sz="3600" b="1" smtClean="0"/>
              <a:t>membrane is selectively permeable:  it allows some to pass while excluding others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 Passive Processes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3600" b="1" smtClean="0"/>
              <a:t>substances penetrate membrane without any energy input from cell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1. simple diffusion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2.  osmosis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3.  facilitated diffusion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4.  filtration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 Active Transport Processes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892300"/>
            <a:ext cx="8270875" cy="3746500"/>
          </a:xfrm>
          <a:noFill/>
        </p:spPr>
        <p:txBody>
          <a:bodyPr/>
          <a:lstStyle/>
          <a:p>
            <a:r>
              <a:rPr lang="en-US" smtClean="0"/>
              <a:t>Primary active transport – hydrolysis of ATP phosphorylates the transport protein causing conformational change</a:t>
            </a:r>
          </a:p>
          <a:p>
            <a:r>
              <a:rPr lang="en-US" smtClean="0"/>
              <a:t>Secondary active transport – use of an exchange pump (such as the Na+-K+ pump) indirectly to drive the transport of other solutes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 l="2414" t="2725" r="2599" b="8345"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substances are too large or have to move against the concentration gradient</a:t>
            </a:r>
          </a:p>
          <a:p>
            <a:pPr>
              <a:buFont typeface="Monotype Sorts" pitchFamily="2" charset="2"/>
              <a:buNone/>
            </a:pPr>
            <a:r>
              <a:rPr lang="en-US" b="1" smtClean="0"/>
              <a:t>1.  Solute Pumping</a:t>
            </a:r>
          </a:p>
          <a:p>
            <a:pPr>
              <a:buFont typeface="Monotype Sorts" pitchFamily="2" charset="2"/>
              <a:buNone/>
            </a:pPr>
            <a:r>
              <a:rPr lang="en-US" b="1" smtClean="0"/>
              <a:t>2.  Bulk Transport</a:t>
            </a:r>
          </a:p>
          <a:p>
            <a:pPr lvl="1"/>
            <a:r>
              <a:rPr lang="en-US" b="1" smtClean="0"/>
              <a:t>endocytosis:  phagocytosis or pinocytosis</a:t>
            </a:r>
          </a:p>
          <a:p>
            <a:pPr lvl="1"/>
            <a:r>
              <a:rPr lang="en-US" b="1" smtClean="0"/>
              <a:t>exocytosis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Group 4"/>
          <p:cNvGraphicFramePr>
            <a:graphicFrameLocks noGrp="1"/>
          </p:cNvGraphicFramePr>
          <p:nvPr>
            <p:ph/>
          </p:nvPr>
        </p:nvGraphicFramePr>
        <p:xfrm>
          <a:off x="193675" y="1905000"/>
          <a:ext cx="8839200" cy="4495801"/>
        </p:xfrm>
        <a:graphic>
          <a:graphicData uri="http://schemas.openxmlformats.org/drawingml/2006/table">
            <a:tbl>
              <a:tblPr/>
              <a:tblGrid>
                <a:gridCol w="2463800"/>
                <a:gridCol w="2505075"/>
                <a:gridCol w="3870325"/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Process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Energy 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Simple diffusion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Kinetic energy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Movement of 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through membrane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Facilitated diffusion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Kinetic energy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Movement of glucose into cells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Osmosis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Kinetic energy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Movement of 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 in &amp; out of cells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Filtration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Hydrostatic pressure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Formation of kidney filtrate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304800" y="261938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Passive Membrane Transport –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10" name="Group 46"/>
          <p:cNvGraphicFramePr>
            <a:graphicFrameLocks noGrp="1"/>
          </p:cNvGraphicFramePr>
          <p:nvPr>
            <p:ph/>
          </p:nvPr>
        </p:nvGraphicFramePr>
        <p:xfrm>
          <a:off x="304800" y="1752600"/>
          <a:ext cx="8610600" cy="4724402"/>
        </p:xfrm>
        <a:graphic>
          <a:graphicData uri="http://schemas.openxmlformats.org/drawingml/2006/table">
            <a:tbl>
              <a:tblPr/>
              <a:tblGrid>
                <a:gridCol w="3200400"/>
                <a:gridCol w="2192338"/>
                <a:gridCol w="3217862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Process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Energy 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Active transport of solutes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Movement of ions across membranes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Exocytosis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Neurotransmitter secretion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Endocytosis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White blood cell phagocytosis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Fluid-phase endocytosis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Absorption by intestinal cells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Receptor-mediated endocytosis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Hormone and cholesterol uptake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Endocytosis via caveoli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Cholesterol regulation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Endocytosis via coatomer vesicles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Intracellular trafficking of molecules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304800" y="261938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 Membrane Transport –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I.  The Plasma Membrane Structure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8115300" cy="436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9750"/>
            <a:ext cx="8534400" cy="4743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Voltage across a membrane</a:t>
            </a:r>
          </a:p>
          <a:p>
            <a:pPr>
              <a:lnSpc>
                <a:spcPct val="90000"/>
              </a:lnSpc>
            </a:pPr>
            <a:r>
              <a:rPr lang="en-US" smtClean="0"/>
              <a:t>Resting membrane potential (RMP) – the point where K</a:t>
            </a:r>
            <a:r>
              <a:rPr lang="en-US" baseline="30000" smtClean="0"/>
              <a:t>+</a:t>
            </a:r>
            <a:r>
              <a:rPr lang="en-US" smtClean="0"/>
              <a:t> potential is balanced by the membrane potential</a:t>
            </a:r>
          </a:p>
          <a:p>
            <a:pPr lvl="1">
              <a:lnSpc>
                <a:spcPct val="90000"/>
              </a:lnSpc>
            </a:pPr>
            <a:r>
              <a:rPr lang="en-US" sz="3000" smtClean="0"/>
              <a:t>Ranges from –20 to –200 mV (depends on cell)</a:t>
            </a:r>
          </a:p>
          <a:p>
            <a:pPr lvl="1">
              <a:lnSpc>
                <a:spcPct val="90000"/>
              </a:lnSpc>
            </a:pPr>
            <a:r>
              <a:rPr lang="en-US" sz="3000" smtClean="0"/>
              <a:t>Results from differential permeability of the plasma membrane to Na</a:t>
            </a:r>
            <a:r>
              <a:rPr lang="en-US" sz="3000" baseline="30000" smtClean="0"/>
              <a:t>+</a:t>
            </a:r>
            <a:r>
              <a:rPr lang="en-US" sz="3000" smtClean="0"/>
              <a:t> and K</a:t>
            </a:r>
            <a:r>
              <a:rPr lang="en-US" sz="3000" baseline="30000" smtClean="0"/>
              <a:t>+</a:t>
            </a:r>
            <a:endParaRPr lang="en-US" sz="3000" smtClean="0"/>
          </a:p>
          <a:p>
            <a:pPr>
              <a:lnSpc>
                <a:spcPct val="90000"/>
              </a:lnSpc>
            </a:pPr>
            <a:r>
              <a:rPr lang="en-US" smtClean="0"/>
              <a:t>Steady state – potential maintained by active transport of ions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 Membrane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smtClean="0"/>
              <a:t>Generation and Maintenance of Membrane Potential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 l="2367" t="1662" r="2390" b="5273"/>
          <a:stretch>
            <a:fillRect/>
          </a:stretch>
        </p:blipFill>
        <p:spPr bwMode="auto">
          <a:xfrm>
            <a:off x="2667000" y="1143000"/>
            <a:ext cx="41100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E.  Cell Signaling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41963"/>
          </a:xfrm>
          <a:noFill/>
        </p:spPr>
        <p:txBody>
          <a:bodyPr>
            <a:normAutofit lnSpcReduction="10000"/>
          </a:bodyPr>
          <a:lstStyle/>
          <a:p>
            <a:r>
              <a:rPr lang="en-US" smtClean="0"/>
              <a:t>Contact signaling – important in normal development and immunity</a:t>
            </a:r>
          </a:p>
          <a:p>
            <a:r>
              <a:rPr lang="en-US" smtClean="0"/>
              <a:t>Electrical signaling – voltage-regulated “</a:t>
            </a:r>
            <a:r>
              <a:rPr lang="en-US" smtClean="0">
                <a:solidFill>
                  <a:schemeClr val="tx2"/>
                </a:solidFill>
              </a:rPr>
              <a:t>ion gates</a:t>
            </a:r>
            <a:r>
              <a:rPr lang="en-US" smtClean="0"/>
              <a:t>” in nerve and muscle tissue</a:t>
            </a:r>
          </a:p>
          <a:p>
            <a:r>
              <a:rPr lang="en-US" smtClean="0"/>
              <a:t>Chemical signaling – neurotransmitters bind to chemically gated channel-linked receptors in nerve and muscle tissue</a:t>
            </a:r>
          </a:p>
          <a:p>
            <a:r>
              <a:rPr lang="en-US" b="1" smtClean="0">
                <a:solidFill>
                  <a:schemeClr val="tx2"/>
                </a:solidFill>
              </a:rPr>
              <a:t>G protein-linked receptors</a:t>
            </a:r>
            <a:r>
              <a:rPr lang="en-US" b="1" smtClean="0"/>
              <a:t> – ligands bind to a receptor which activates a G protein, causing the release of a second messenger, such as cyclic AMP or Tyrosine Kinase.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6825"/>
            <a:ext cx="83518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Freeform 3"/>
          <p:cNvSpPr>
            <a:spLocks/>
          </p:cNvSpPr>
          <p:nvPr/>
        </p:nvSpPr>
        <p:spPr bwMode="auto">
          <a:xfrm>
            <a:off x="598488" y="3632200"/>
            <a:ext cx="1160462" cy="1477963"/>
          </a:xfrm>
          <a:custGeom>
            <a:avLst/>
            <a:gdLst>
              <a:gd name="T0" fmla="*/ 828 w 828"/>
              <a:gd name="T1" fmla="*/ 968 h 968"/>
              <a:gd name="T2" fmla="*/ 2 w 828"/>
              <a:gd name="T3" fmla="*/ 968 h 968"/>
              <a:gd name="T4" fmla="*/ 0 w 828"/>
              <a:gd name="T5" fmla="*/ 0 h 968"/>
              <a:gd name="T6" fmla="*/ 828 w 828"/>
              <a:gd name="T7" fmla="*/ 0 h 968"/>
              <a:gd name="T8" fmla="*/ 828 w 828"/>
              <a:gd name="T9" fmla="*/ 968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"/>
              <a:gd name="T16" fmla="*/ 0 h 968"/>
              <a:gd name="T17" fmla="*/ 828 w 828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" h="968">
                <a:moveTo>
                  <a:pt x="828" y="968"/>
                </a:moveTo>
                <a:lnTo>
                  <a:pt x="2" y="968"/>
                </a:lnTo>
                <a:lnTo>
                  <a:pt x="0" y="0"/>
                </a:lnTo>
                <a:lnTo>
                  <a:pt x="828" y="0"/>
                </a:lnTo>
                <a:lnTo>
                  <a:pt x="828" y="968"/>
                </a:lnTo>
                <a:close/>
              </a:path>
            </a:pathLst>
          </a:custGeom>
          <a:solidFill>
            <a:srgbClr val="FB6747"/>
          </a:solidFill>
          <a:ln w="19050">
            <a:solidFill>
              <a:srgbClr val="CB00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817563" y="3089275"/>
            <a:ext cx="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1346200" y="3094038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4767263" y="1816100"/>
            <a:ext cx="198437" cy="303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962525" y="18192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84263" y="173990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Hormone A</a:t>
            </a:r>
            <a:endParaRPr lang="en-US" sz="2100">
              <a:latin typeface="Times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49275" y="3289300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85800" y="3722688"/>
            <a:ext cx="107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Catecholamines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ACTH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LH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Glucagon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TSH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Calcitonin</a:t>
            </a:r>
            <a:endParaRPr lang="en-US" sz="2100">
              <a:latin typeface="Times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049838" y="1739900"/>
            <a:ext cx="1211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Adenylate cyclase</a:t>
            </a:r>
            <a:endParaRPr lang="en-US" sz="2100">
              <a:latin typeface="Times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49275" y="1400175"/>
            <a:ext cx="1168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Extracellular fluid</a:t>
            </a:r>
            <a:endParaRPr lang="en-US" sz="2100">
              <a:latin typeface="Times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49275" y="5326063"/>
            <a:ext cx="714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260475" y="3289300"/>
            <a:ext cx="157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s</a:t>
            </a:r>
            <a:endParaRPr lang="en-US" sz="1100">
              <a:latin typeface="Times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16.2</a:t>
            </a: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Amino Acid-Based Hormone Action: cAMP Second Messenger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6825"/>
            <a:ext cx="83518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Freeform 3"/>
          <p:cNvSpPr>
            <a:spLocks/>
          </p:cNvSpPr>
          <p:nvPr/>
        </p:nvSpPr>
        <p:spPr bwMode="auto">
          <a:xfrm>
            <a:off x="598488" y="3632200"/>
            <a:ext cx="1160462" cy="1477963"/>
          </a:xfrm>
          <a:custGeom>
            <a:avLst/>
            <a:gdLst>
              <a:gd name="T0" fmla="*/ 828 w 828"/>
              <a:gd name="T1" fmla="*/ 968 h 968"/>
              <a:gd name="T2" fmla="*/ 2 w 828"/>
              <a:gd name="T3" fmla="*/ 968 h 968"/>
              <a:gd name="T4" fmla="*/ 0 w 828"/>
              <a:gd name="T5" fmla="*/ 0 h 968"/>
              <a:gd name="T6" fmla="*/ 828 w 828"/>
              <a:gd name="T7" fmla="*/ 0 h 968"/>
              <a:gd name="T8" fmla="*/ 828 w 828"/>
              <a:gd name="T9" fmla="*/ 968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"/>
              <a:gd name="T16" fmla="*/ 0 h 968"/>
              <a:gd name="T17" fmla="*/ 828 w 828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" h="968">
                <a:moveTo>
                  <a:pt x="828" y="968"/>
                </a:moveTo>
                <a:lnTo>
                  <a:pt x="2" y="968"/>
                </a:lnTo>
                <a:lnTo>
                  <a:pt x="0" y="0"/>
                </a:lnTo>
                <a:lnTo>
                  <a:pt x="828" y="0"/>
                </a:lnTo>
                <a:lnTo>
                  <a:pt x="828" y="968"/>
                </a:lnTo>
                <a:close/>
              </a:path>
            </a:pathLst>
          </a:custGeom>
          <a:solidFill>
            <a:srgbClr val="FB6747"/>
          </a:solidFill>
          <a:ln w="19050">
            <a:solidFill>
              <a:srgbClr val="CB00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817563" y="3089275"/>
            <a:ext cx="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346200" y="3094038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4767263" y="1816100"/>
            <a:ext cx="198437" cy="303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962525" y="18192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084263" y="173990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Hormone A</a:t>
            </a:r>
            <a:endParaRPr lang="en-US" sz="2100">
              <a:latin typeface="Times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49275" y="3289300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85800" y="3722688"/>
            <a:ext cx="107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Catecholamines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ACTH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LH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Glucagon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TSH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Calcitonin</a:t>
            </a:r>
            <a:endParaRPr lang="en-US" sz="2100">
              <a:latin typeface="Times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049838" y="1739900"/>
            <a:ext cx="1211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Adenylate cyclase</a:t>
            </a:r>
            <a:endParaRPr lang="en-US" sz="2100">
              <a:latin typeface="Times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49275" y="1400175"/>
            <a:ext cx="1168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Extracellular fluid</a:t>
            </a:r>
            <a:endParaRPr lang="en-US" sz="2100">
              <a:latin typeface="Times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49275" y="5326063"/>
            <a:ext cx="714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260475" y="3289300"/>
            <a:ext cx="157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s</a:t>
            </a:r>
            <a:endParaRPr lang="en-US" sz="1100">
              <a:latin typeface="Times" charset="0"/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1454150" y="2000250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16.2</a:t>
            </a:r>
          </a:p>
        </p:txBody>
      </p:sp>
      <p:sp>
        <p:nvSpPr>
          <p:cNvPr id="68625" name="Rectangle 17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Amino Acid-Based Hormone Action: cAMP Second Messenger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6825"/>
            <a:ext cx="83518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Freeform 3"/>
          <p:cNvSpPr>
            <a:spLocks/>
          </p:cNvSpPr>
          <p:nvPr/>
        </p:nvSpPr>
        <p:spPr bwMode="auto">
          <a:xfrm>
            <a:off x="598488" y="3632200"/>
            <a:ext cx="1160462" cy="1477963"/>
          </a:xfrm>
          <a:custGeom>
            <a:avLst/>
            <a:gdLst>
              <a:gd name="T0" fmla="*/ 828 w 828"/>
              <a:gd name="T1" fmla="*/ 968 h 968"/>
              <a:gd name="T2" fmla="*/ 2 w 828"/>
              <a:gd name="T3" fmla="*/ 968 h 968"/>
              <a:gd name="T4" fmla="*/ 0 w 828"/>
              <a:gd name="T5" fmla="*/ 0 h 968"/>
              <a:gd name="T6" fmla="*/ 828 w 828"/>
              <a:gd name="T7" fmla="*/ 0 h 968"/>
              <a:gd name="T8" fmla="*/ 828 w 828"/>
              <a:gd name="T9" fmla="*/ 968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"/>
              <a:gd name="T16" fmla="*/ 0 h 968"/>
              <a:gd name="T17" fmla="*/ 828 w 828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" h="968">
                <a:moveTo>
                  <a:pt x="828" y="968"/>
                </a:moveTo>
                <a:lnTo>
                  <a:pt x="2" y="968"/>
                </a:lnTo>
                <a:lnTo>
                  <a:pt x="0" y="0"/>
                </a:lnTo>
                <a:lnTo>
                  <a:pt x="828" y="0"/>
                </a:lnTo>
                <a:lnTo>
                  <a:pt x="828" y="968"/>
                </a:lnTo>
                <a:close/>
              </a:path>
            </a:pathLst>
          </a:custGeom>
          <a:solidFill>
            <a:srgbClr val="FB6747"/>
          </a:solidFill>
          <a:ln w="19050">
            <a:solidFill>
              <a:srgbClr val="CB00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817563" y="3089275"/>
            <a:ext cx="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1346200" y="3094038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4767263" y="1816100"/>
            <a:ext cx="198437" cy="303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4962525" y="18192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084263" y="173990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Hormone A</a:t>
            </a:r>
            <a:endParaRPr lang="en-US" sz="2100">
              <a:latin typeface="Times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49275" y="3289300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2205038" y="3468688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1559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85800" y="3722688"/>
            <a:ext cx="107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Catecholamines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ACTH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LH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Glucagon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TSH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Calcitonin</a:t>
            </a:r>
            <a:endParaRPr lang="en-US" sz="2100">
              <a:latin typeface="Times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5049838" y="1739900"/>
            <a:ext cx="1211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Adenylate cyclase</a:t>
            </a:r>
            <a:endParaRPr lang="en-US" sz="2100">
              <a:latin typeface="Times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743200" y="3451225"/>
            <a:ext cx="303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GDP</a:t>
            </a:r>
            <a:endParaRPr lang="en-US" sz="2100">
              <a:latin typeface="Times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49275" y="1400175"/>
            <a:ext cx="1168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Extracellular fluid</a:t>
            </a:r>
            <a:endParaRPr lang="en-US" sz="2100">
              <a:latin typeface="Times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49275" y="5326063"/>
            <a:ext cx="714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1260475" y="3289300"/>
            <a:ext cx="157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s</a:t>
            </a:r>
            <a:endParaRPr lang="en-US" sz="1100">
              <a:latin typeface="Times" charset="0"/>
            </a:endParaRP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1454150" y="2000250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1</a:t>
            </a: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2887663" y="3021013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2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16.2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Amino Acid-Based Hormone Action: cAMP Second Messenger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6825"/>
            <a:ext cx="83518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Freeform 3"/>
          <p:cNvSpPr>
            <a:spLocks/>
          </p:cNvSpPr>
          <p:nvPr/>
        </p:nvSpPr>
        <p:spPr bwMode="auto">
          <a:xfrm>
            <a:off x="598488" y="3632200"/>
            <a:ext cx="1160462" cy="1477963"/>
          </a:xfrm>
          <a:custGeom>
            <a:avLst/>
            <a:gdLst>
              <a:gd name="T0" fmla="*/ 828 w 828"/>
              <a:gd name="T1" fmla="*/ 968 h 968"/>
              <a:gd name="T2" fmla="*/ 2 w 828"/>
              <a:gd name="T3" fmla="*/ 968 h 968"/>
              <a:gd name="T4" fmla="*/ 0 w 828"/>
              <a:gd name="T5" fmla="*/ 0 h 968"/>
              <a:gd name="T6" fmla="*/ 828 w 828"/>
              <a:gd name="T7" fmla="*/ 0 h 968"/>
              <a:gd name="T8" fmla="*/ 828 w 828"/>
              <a:gd name="T9" fmla="*/ 968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"/>
              <a:gd name="T16" fmla="*/ 0 h 968"/>
              <a:gd name="T17" fmla="*/ 828 w 828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" h="968">
                <a:moveTo>
                  <a:pt x="828" y="968"/>
                </a:moveTo>
                <a:lnTo>
                  <a:pt x="2" y="968"/>
                </a:lnTo>
                <a:lnTo>
                  <a:pt x="0" y="0"/>
                </a:lnTo>
                <a:lnTo>
                  <a:pt x="828" y="0"/>
                </a:lnTo>
                <a:lnTo>
                  <a:pt x="828" y="968"/>
                </a:lnTo>
                <a:close/>
              </a:path>
            </a:pathLst>
          </a:custGeom>
          <a:solidFill>
            <a:srgbClr val="FB6747"/>
          </a:solidFill>
          <a:ln w="19050">
            <a:solidFill>
              <a:srgbClr val="CB00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817563" y="3089275"/>
            <a:ext cx="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1346200" y="3094038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4767263" y="1816100"/>
            <a:ext cx="198437" cy="303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962525" y="18192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084263" y="173990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Hormone A</a:t>
            </a:r>
            <a:endParaRPr lang="en-US" sz="2100">
              <a:latin typeface="Times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9275" y="3289300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205038" y="3468688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1559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9433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85800" y="3722688"/>
            <a:ext cx="107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Catecholamines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ACTH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LH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Glucagon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TSH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Calcitonin</a:t>
            </a:r>
            <a:endParaRPr lang="en-US" sz="2100">
              <a:latin typeface="Times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049838" y="1739900"/>
            <a:ext cx="1211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Adenylate cyclase</a:t>
            </a:r>
            <a:endParaRPr lang="en-US" sz="2100">
              <a:latin typeface="Times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2743200" y="3451225"/>
            <a:ext cx="303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GDP</a:t>
            </a:r>
            <a:endParaRPr lang="en-US" sz="2100">
              <a:latin typeface="Times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49275" y="1400175"/>
            <a:ext cx="1168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Extracellular fluid</a:t>
            </a:r>
            <a:endParaRPr lang="en-US" sz="2100">
              <a:latin typeface="Times" charset="0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549275" y="5326063"/>
            <a:ext cx="714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1260475" y="3289300"/>
            <a:ext cx="157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s</a:t>
            </a:r>
            <a:endParaRPr lang="en-US" sz="1100">
              <a:latin typeface="Times" charset="0"/>
            </a:endParaRPr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1454150" y="2000250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1</a:t>
            </a: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2887663" y="3021013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2</a:t>
            </a: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3670300" y="30257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16.2</a:t>
            </a:r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Amino Acid-Based Hormone Action: cAMP Second Messenger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6825"/>
            <a:ext cx="83518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Freeform 3"/>
          <p:cNvSpPr>
            <a:spLocks/>
          </p:cNvSpPr>
          <p:nvPr/>
        </p:nvSpPr>
        <p:spPr bwMode="auto">
          <a:xfrm>
            <a:off x="598488" y="3632200"/>
            <a:ext cx="1160462" cy="1477963"/>
          </a:xfrm>
          <a:custGeom>
            <a:avLst/>
            <a:gdLst>
              <a:gd name="T0" fmla="*/ 828 w 828"/>
              <a:gd name="T1" fmla="*/ 968 h 968"/>
              <a:gd name="T2" fmla="*/ 2 w 828"/>
              <a:gd name="T3" fmla="*/ 968 h 968"/>
              <a:gd name="T4" fmla="*/ 0 w 828"/>
              <a:gd name="T5" fmla="*/ 0 h 968"/>
              <a:gd name="T6" fmla="*/ 828 w 828"/>
              <a:gd name="T7" fmla="*/ 0 h 968"/>
              <a:gd name="T8" fmla="*/ 828 w 828"/>
              <a:gd name="T9" fmla="*/ 968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"/>
              <a:gd name="T16" fmla="*/ 0 h 968"/>
              <a:gd name="T17" fmla="*/ 828 w 828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" h="968">
                <a:moveTo>
                  <a:pt x="828" y="968"/>
                </a:moveTo>
                <a:lnTo>
                  <a:pt x="2" y="968"/>
                </a:lnTo>
                <a:lnTo>
                  <a:pt x="0" y="0"/>
                </a:lnTo>
                <a:lnTo>
                  <a:pt x="828" y="0"/>
                </a:lnTo>
                <a:lnTo>
                  <a:pt x="828" y="968"/>
                </a:lnTo>
                <a:close/>
              </a:path>
            </a:pathLst>
          </a:custGeom>
          <a:solidFill>
            <a:srgbClr val="FB6747"/>
          </a:solidFill>
          <a:ln w="19050">
            <a:solidFill>
              <a:srgbClr val="CB00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817563" y="3089275"/>
            <a:ext cx="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346200" y="3094038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4767263" y="1816100"/>
            <a:ext cx="198437" cy="303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962525" y="18192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084263" y="173990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Hormone A</a:t>
            </a:r>
            <a:endParaRPr lang="en-US" sz="2100">
              <a:latin typeface="Times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49275" y="3289300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205038" y="3468688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1559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9433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010025" y="36004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2100">
              <a:latin typeface="Times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705350" y="3648075"/>
            <a:ext cx="3889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cAMP</a:t>
            </a:r>
            <a:endParaRPr lang="en-US" sz="2100">
              <a:latin typeface="Times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85800" y="3722688"/>
            <a:ext cx="107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Catecholamines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ACTH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LH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Glucagon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TSH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Calcitonin</a:t>
            </a:r>
            <a:endParaRPr lang="en-US" sz="2100">
              <a:latin typeface="Times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5049838" y="1739900"/>
            <a:ext cx="1211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Adenylate cyclase</a:t>
            </a:r>
            <a:endParaRPr lang="en-US" sz="2100">
              <a:latin typeface="Times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2743200" y="3451225"/>
            <a:ext cx="303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GDP</a:t>
            </a:r>
            <a:endParaRPr lang="en-US" sz="2100">
              <a:latin typeface="Times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549275" y="1400175"/>
            <a:ext cx="1168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Extracellular fluid</a:t>
            </a:r>
            <a:endParaRPr lang="en-US" sz="2100">
              <a:latin typeface="Times" charset="0"/>
            </a:endParaRP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49275" y="5326063"/>
            <a:ext cx="714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1260475" y="3289300"/>
            <a:ext cx="157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s</a:t>
            </a:r>
            <a:endParaRPr lang="en-US" sz="1100">
              <a:latin typeface="Times" charset="0"/>
            </a:endParaRP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1454150" y="2000250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1</a:t>
            </a: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2887663" y="3021013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2</a:t>
            </a: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670300" y="30257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3</a:t>
            </a: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4441825" y="3184525"/>
            <a:ext cx="160338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4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16.2</a:t>
            </a:r>
          </a:p>
        </p:txBody>
      </p:sp>
      <p:sp>
        <p:nvSpPr>
          <p:cNvPr id="71706" name="Rectangle 2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Amino Acid-Based Hormone Action: cAMP Second Messenger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6825"/>
            <a:ext cx="83518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Freeform 3"/>
          <p:cNvSpPr>
            <a:spLocks/>
          </p:cNvSpPr>
          <p:nvPr/>
        </p:nvSpPr>
        <p:spPr bwMode="auto">
          <a:xfrm>
            <a:off x="598488" y="3632200"/>
            <a:ext cx="1160462" cy="1477963"/>
          </a:xfrm>
          <a:custGeom>
            <a:avLst/>
            <a:gdLst>
              <a:gd name="T0" fmla="*/ 828 w 828"/>
              <a:gd name="T1" fmla="*/ 968 h 968"/>
              <a:gd name="T2" fmla="*/ 2 w 828"/>
              <a:gd name="T3" fmla="*/ 968 h 968"/>
              <a:gd name="T4" fmla="*/ 0 w 828"/>
              <a:gd name="T5" fmla="*/ 0 h 968"/>
              <a:gd name="T6" fmla="*/ 828 w 828"/>
              <a:gd name="T7" fmla="*/ 0 h 968"/>
              <a:gd name="T8" fmla="*/ 828 w 828"/>
              <a:gd name="T9" fmla="*/ 968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"/>
              <a:gd name="T16" fmla="*/ 0 h 968"/>
              <a:gd name="T17" fmla="*/ 828 w 828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" h="968">
                <a:moveTo>
                  <a:pt x="828" y="968"/>
                </a:moveTo>
                <a:lnTo>
                  <a:pt x="2" y="968"/>
                </a:lnTo>
                <a:lnTo>
                  <a:pt x="0" y="0"/>
                </a:lnTo>
                <a:lnTo>
                  <a:pt x="828" y="0"/>
                </a:lnTo>
                <a:lnTo>
                  <a:pt x="828" y="968"/>
                </a:lnTo>
                <a:close/>
              </a:path>
            </a:pathLst>
          </a:custGeom>
          <a:solidFill>
            <a:srgbClr val="FB6747"/>
          </a:solidFill>
          <a:ln w="19050">
            <a:solidFill>
              <a:srgbClr val="CB00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6694488" y="3962400"/>
            <a:ext cx="1981200" cy="946150"/>
          </a:xfrm>
          <a:custGeom>
            <a:avLst/>
            <a:gdLst>
              <a:gd name="T0" fmla="*/ 1362 w 1362"/>
              <a:gd name="T1" fmla="*/ 646 h 646"/>
              <a:gd name="T2" fmla="*/ 2 w 1362"/>
              <a:gd name="T3" fmla="*/ 646 h 646"/>
              <a:gd name="T4" fmla="*/ 0 w 1362"/>
              <a:gd name="T5" fmla="*/ 0 h 646"/>
              <a:gd name="T6" fmla="*/ 1360 w 1362"/>
              <a:gd name="T7" fmla="*/ 0 h 646"/>
              <a:gd name="T8" fmla="*/ 1362 w 1362"/>
              <a:gd name="T9" fmla="*/ 646 h 6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2"/>
              <a:gd name="T16" fmla="*/ 0 h 646"/>
              <a:gd name="T17" fmla="*/ 1362 w 1362"/>
              <a:gd name="T18" fmla="*/ 646 h 6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2" h="646">
                <a:moveTo>
                  <a:pt x="1362" y="646"/>
                </a:moveTo>
                <a:lnTo>
                  <a:pt x="2" y="646"/>
                </a:lnTo>
                <a:lnTo>
                  <a:pt x="0" y="0"/>
                </a:lnTo>
                <a:lnTo>
                  <a:pt x="1360" y="0"/>
                </a:lnTo>
                <a:lnTo>
                  <a:pt x="1362" y="6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E655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817563" y="3089275"/>
            <a:ext cx="0" cy="190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1346200" y="3094038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4767263" y="1816100"/>
            <a:ext cx="198437" cy="303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962525" y="18192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084263" y="173990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Hormone A</a:t>
            </a:r>
            <a:endParaRPr lang="en-US" sz="2100">
              <a:latin typeface="Times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49275" y="3289300"/>
            <a:ext cx="606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100">
              <a:latin typeface="Times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5038" y="3468688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1559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943350" y="3059113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100">
              <a:latin typeface="Times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010025" y="360045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9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2100">
              <a:latin typeface="Times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05350" y="3648075"/>
            <a:ext cx="3889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cAMP</a:t>
            </a:r>
            <a:endParaRPr lang="en-US" sz="2100">
              <a:latin typeface="Times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672013" y="4721225"/>
            <a:ext cx="574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Inactive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protein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kinase A</a:t>
            </a:r>
            <a:endParaRPr lang="en-US" sz="2100">
              <a:latin typeface="Times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5748338" y="4721225"/>
            <a:ext cx="574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Active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protein 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kinase A</a:t>
            </a:r>
            <a:endParaRPr lang="en-US" sz="2100">
              <a:latin typeface="Times" charset="0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85800" y="3722688"/>
            <a:ext cx="107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Catecholamines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ACTH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FSH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LH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Glucagon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PTH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TSH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Calcitonin</a:t>
            </a:r>
            <a:endParaRPr lang="en-US" sz="2100">
              <a:latin typeface="Times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6767513" y="4044950"/>
            <a:ext cx="18923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Triggers responses of target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cell (activates enzymes,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stimulates cellular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secretion, opens ion</a:t>
            </a:r>
          </a:p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channels, etc.)</a:t>
            </a:r>
            <a:endParaRPr lang="en-US" sz="2100">
              <a:latin typeface="Times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5049838" y="1739900"/>
            <a:ext cx="12112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Adenylate cyclase</a:t>
            </a:r>
            <a:endParaRPr lang="en-US" sz="2100">
              <a:latin typeface="Times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2743200" y="3451225"/>
            <a:ext cx="303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GDP</a:t>
            </a:r>
            <a:endParaRPr lang="en-US" sz="2100">
              <a:latin typeface="Times" charset="0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549275" y="1400175"/>
            <a:ext cx="1168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Extracellular fluid</a:t>
            </a:r>
            <a:endParaRPr lang="en-US" sz="2100">
              <a:latin typeface="Times" charset="0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549275" y="5326063"/>
            <a:ext cx="714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100">
              <a:latin typeface="Times" charset="0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1260475" y="3289300"/>
            <a:ext cx="157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/>
            <a:r>
              <a:rPr lang="en-US" sz="11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s</a:t>
            </a:r>
            <a:endParaRPr lang="en-US" sz="1100">
              <a:latin typeface="Times" charset="0"/>
            </a:endParaRP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1454150" y="2000250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1</a:t>
            </a:r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2887663" y="3021013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2</a:t>
            </a: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3670300" y="30257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3</a:t>
            </a:r>
          </a:p>
        </p:txBody>
      </p:sp>
      <p:sp>
        <p:nvSpPr>
          <p:cNvPr id="42012" name="Oval 28"/>
          <p:cNvSpPr>
            <a:spLocks noChangeArrowheads="1"/>
          </p:cNvSpPr>
          <p:nvPr/>
        </p:nvSpPr>
        <p:spPr bwMode="auto">
          <a:xfrm>
            <a:off x="4441825" y="3184525"/>
            <a:ext cx="160338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4</a:t>
            </a:r>
          </a:p>
        </p:txBody>
      </p:sp>
      <p:sp>
        <p:nvSpPr>
          <p:cNvPr id="42013" name="Oval 29"/>
          <p:cNvSpPr>
            <a:spLocks noChangeArrowheads="1"/>
          </p:cNvSpPr>
          <p:nvPr/>
        </p:nvSpPr>
        <p:spPr bwMode="auto">
          <a:xfrm>
            <a:off x="4922838" y="38877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0696" tIns="40348" rIns="80696" bIns="40348" anchor="ctr"/>
          <a:lstStyle/>
          <a:p>
            <a:pPr algn="ctr" defTabSz="806450"/>
            <a:r>
              <a:rPr lang="en-US" sz="1100" b="1">
                <a:latin typeface="Arial" charset="0"/>
              </a:rPr>
              <a:t>5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16.2</a:t>
            </a:r>
          </a:p>
        </p:txBody>
      </p:sp>
      <p:sp>
        <p:nvSpPr>
          <p:cNvPr id="72737" name="Rectangle 3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Amino Acid-Based Hormone Action: cAMP Second Messenger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III.  Body Tissues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4000" b="1" smtClean="0"/>
              <a:t>Histology:  study of tissues</a:t>
            </a:r>
          </a:p>
          <a:p>
            <a:r>
              <a:rPr lang="en-US" sz="4000" b="1" smtClean="0"/>
              <a:t>groups of similar cells associated to perform a related function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A.  Fluid Mosaic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248150"/>
          </a:xfrm>
          <a:noFill/>
        </p:spPr>
        <p:txBody>
          <a:bodyPr/>
          <a:lstStyle/>
          <a:p>
            <a:r>
              <a:rPr lang="en-US" smtClean="0"/>
              <a:t>Double bilayer of lipids with imbedded, dispersed proteins</a:t>
            </a:r>
          </a:p>
          <a:p>
            <a:r>
              <a:rPr lang="en-US" smtClean="0"/>
              <a:t>Bilayer consists of phospholipids, cholesterol, and glycolipids</a:t>
            </a:r>
          </a:p>
          <a:p>
            <a:pPr lvl="1"/>
            <a:r>
              <a:rPr lang="en-US" sz="3000" smtClean="0"/>
              <a:t>Glycolipids are lipids with bound carbohydrate</a:t>
            </a:r>
          </a:p>
          <a:p>
            <a:pPr lvl="1"/>
            <a:r>
              <a:rPr lang="en-US" sz="3000" smtClean="0"/>
              <a:t>Phospholipids have hydrophobic tails and hydrophilic heads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3600" b="1" u="sng" smtClean="0"/>
              <a:t>TYPE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1.  Epithelial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2.  Connective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3.  Muscle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/>
              <a:t>4.  Nervous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3600" b="1" u="sng" smtClean="0"/>
              <a:t>PURPOSE</a:t>
            </a:r>
          </a:p>
          <a:p>
            <a:r>
              <a:rPr lang="en-US" sz="3600" b="1" smtClean="0"/>
              <a:t>Covering</a:t>
            </a:r>
          </a:p>
          <a:p>
            <a:r>
              <a:rPr lang="en-US" sz="3600" b="1" smtClean="0"/>
              <a:t>Support</a:t>
            </a:r>
          </a:p>
          <a:p>
            <a:r>
              <a:rPr lang="en-US" sz="3600" b="1" smtClean="0"/>
              <a:t>Movement</a:t>
            </a:r>
          </a:p>
          <a:p>
            <a:r>
              <a:rPr lang="en-US" sz="3600" b="1" smtClean="0"/>
              <a:t>Control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IV.  EPITHELIAL TISSUES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3600" b="1" smtClean="0"/>
              <a:t>sheet of cells that covers a body surface or lines a body cavity</a:t>
            </a:r>
          </a:p>
          <a:p>
            <a:r>
              <a:rPr lang="en-US" sz="3600" b="1" smtClean="0"/>
              <a:t>cells fit so close to make continuous sheets</a:t>
            </a:r>
          </a:p>
          <a:p>
            <a:r>
              <a:rPr lang="en-US" sz="3600" b="1" smtClean="0"/>
              <a:t>contains nerve but no blood vessels</a:t>
            </a:r>
          </a:p>
          <a:p>
            <a:r>
              <a:rPr lang="en-US" sz="3600" b="1" smtClean="0"/>
              <a:t>quick regeneration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 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/>
              <a:t>1.  Simple:  single layer of cells, used for absorption or filtration</a:t>
            </a:r>
          </a:p>
          <a:p>
            <a:pPr lvl="1">
              <a:lnSpc>
                <a:spcPct val="90000"/>
              </a:lnSpc>
            </a:pPr>
            <a:r>
              <a:rPr lang="en-US" sz="3600" b="1" smtClean="0"/>
              <a:t>Squamous:  lymph system &amp; lines organs</a:t>
            </a:r>
          </a:p>
          <a:p>
            <a:pPr lvl="1">
              <a:lnSpc>
                <a:spcPct val="90000"/>
              </a:lnSpc>
            </a:pPr>
            <a:r>
              <a:rPr lang="en-US" sz="3600" b="1" smtClean="0"/>
              <a:t>Cuboidal:  exocrine glands and kidneys</a:t>
            </a:r>
          </a:p>
          <a:p>
            <a:pPr lvl="1">
              <a:lnSpc>
                <a:spcPct val="90000"/>
              </a:lnSpc>
            </a:pPr>
            <a:r>
              <a:rPr lang="en-US" sz="3600" b="1" smtClean="0"/>
              <a:t>Columnar:  digestive system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013"/>
            <a:ext cx="9144000" cy="589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04-02bEp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075"/>
            <a:ext cx="9144000" cy="591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04-02cEp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538"/>
            <a:ext cx="9144000" cy="587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086350"/>
          </a:xfrm>
          <a:noFill/>
        </p:spPr>
        <p:txBody>
          <a:bodyPr>
            <a:normAutofit lnSpcReduction="10000"/>
          </a:bodyPr>
          <a:lstStyle/>
          <a:p>
            <a:r>
              <a:rPr lang="en-US" smtClean="0"/>
              <a:t>cholesterol:  stabilizes lipid membrane</a:t>
            </a:r>
          </a:p>
          <a:p>
            <a:r>
              <a:rPr lang="en-US" smtClean="0"/>
              <a:t>integral proteins:</a:t>
            </a:r>
            <a:r>
              <a:rPr lang="en-US" sz="2800" b="1" smtClean="0"/>
              <a:t> </a:t>
            </a:r>
          </a:p>
          <a:p>
            <a:pPr lvl="1"/>
            <a:r>
              <a:rPr lang="en-US" sz="3000" smtClean="0"/>
              <a:t>some face outside of membrane, usually receptors for hormones or other chemical messengers</a:t>
            </a:r>
          </a:p>
          <a:p>
            <a:pPr lvl="1"/>
            <a:r>
              <a:rPr lang="en-US" sz="3000" smtClean="0"/>
              <a:t>transmembrane proteins span entire width of membrane &amp; protrude on both sides</a:t>
            </a:r>
          </a:p>
          <a:p>
            <a:pPr lvl="2"/>
            <a:r>
              <a:rPr lang="en-US" sz="3000" smtClean="0"/>
              <a:t>transport functions</a:t>
            </a:r>
          </a:p>
          <a:p>
            <a:r>
              <a:rPr lang="en-US" smtClean="0"/>
              <a:t>peripheral proteins:  not embedded in lipid</a:t>
            </a:r>
          </a:p>
          <a:p>
            <a:pPr lvl="1"/>
            <a:r>
              <a:rPr lang="en-US" sz="3000" smtClean="0"/>
              <a:t>enzymes</a:t>
            </a:r>
          </a:p>
          <a:p>
            <a:pPr lvl="2"/>
            <a:endParaRPr lang="en-US" sz="30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629150"/>
          </a:xfrm>
          <a:noFill/>
        </p:spPr>
        <p:txBody>
          <a:bodyPr/>
          <a:lstStyle/>
          <a:p>
            <a:r>
              <a:rPr lang="en-US" sz="3600" b="1" smtClean="0"/>
              <a:t>glycocalyx:  cell coat</a:t>
            </a:r>
          </a:p>
          <a:p>
            <a:pPr lvl="1"/>
            <a:r>
              <a:rPr lang="en-US" sz="3600" b="1" smtClean="0"/>
              <a:t>stickiness helps bind adjacent cells together</a:t>
            </a:r>
          </a:p>
          <a:p>
            <a:pPr lvl="1"/>
            <a:r>
              <a:rPr lang="en-US" sz="3600" b="1" smtClean="0"/>
              <a:t>every cell has different pattern of sugars &amp; proteins, biological markers for cell recognition</a:t>
            </a:r>
          </a:p>
          <a:p>
            <a:r>
              <a:rPr lang="en-US" sz="3600" b="1" smtClean="0"/>
              <a:t>figure 3.2  p.58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B.  Specializations of Plasma Membrane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3867150"/>
          </a:xfrm>
          <a:noFill/>
        </p:spPr>
        <p:txBody>
          <a:bodyPr/>
          <a:lstStyle/>
          <a:p>
            <a:r>
              <a:rPr lang="en-US" sz="3600" b="1" smtClean="0"/>
              <a:t>microvilli:  fingerlike extensions of plasma membrane</a:t>
            </a:r>
          </a:p>
          <a:p>
            <a:pPr lvl="1"/>
            <a:r>
              <a:rPr lang="en-US" sz="3600" b="1" smtClean="0"/>
              <a:t>increase cell membrane surface area</a:t>
            </a:r>
          </a:p>
          <a:p>
            <a:pPr lvl="1"/>
            <a:r>
              <a:rPr lang="en-US" sz="3600" b="1" smtClean="0"/>
              <a:t>absorption:  intestine &amp; kidney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59 figure 3.3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975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Tight junctions:  binds cell together into leak proof sheets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Intestines prevent digestive enzymes from seeping into bloodstream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Desmosomes:  anchoring junctions for cells subjected to mechanical stress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Gap junctions:  allow communication between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1938"/>
            <a:ext cx="8610600" cy="1157287"/>
          </a:xfrm>
        </p:spPr>
        <p:txBody>
          <a:bodyPr/>
          <a:lstStyle/>
          <a:p>
            <a:r>
              <a:rPr lang="en-US" sz="4100" i="0" smtClean="0">
                <a:effectLst/>
                <a:cs typeface="Times New Roman" charset="0"/>
              </a:rPr>
              <a:t>Tight Junctions</a:t>
            </a:r>
            <a:endParaRPr lang="en-US" sz="3700" b="0" i="0" smtClean="0">
              <a:solidFill>
                <a:schemeClr val="tx1"/>
              </a:solidFill>
              <a:effectLst/>
              <a:cs typeface="Times New Roman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 b="8704"/>
          <a:stretch>
            <a:fillRect/>
          </a:stretch>
        </p:blipFill>
        <p:spPr bwMode="auto">
          <a:xfrm>
            <a:off x="0" y="2103438"/>
            <a:ext cx="44243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300px-Cellular_tight_junction">
            <a:hlinkClick r:id="rId3"/>
          </p:cNvPr>
          <p:cNvPicPr>
            <a:picLocks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30750" y="1487488"/>
            <a:ext cx="4222750" cy="5097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2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b="6744"/>
          <a:stretch>
            <a:fillRect/>
          </a:stretch>
        </p:blipFill>
        <p:spPr bwMode="auto">
          <a:xfrm>
            <a:off x="4572000" y="1066800"/>
            <a:ext cx="42751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Desmosomes</a:t>
            </a:r>
          </a:p>
        </p:txBody>
      </p:sp>
      <p:pic>
        <p:nvPicPr>
          <p:cNvPr id="55301" name="Picture 5" descr="Cell adhesion in desmosomes">
            <a:hlinkClick r:id="rId3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590800"/>
            <a:ext cx="4000500" cy="3451225"/>
          </a:xfrm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95438" y="6288088"/>
            <a:ext cx="2822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http://www.answers.com/topic/desmosome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926</Words>
  <Application>Microsoft Office PowerPoint</Application>
  <PresentationFormat>On-screen Show (4:3)</PresentationFormat>
  <Paragraphs>269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 Cells &amp; Tissues</vt:lpstr>
      <vt:lpstr>I.  The Plasma Membrane Structure</vt:lpstr>
      <vt:lpstr>A.  Fluid Mosaic Model</vt:lpstr>
      <vt:lpstr>Slide 4</vt:lpstr>
      <vt:lpstr>Slide 5</vt:lpstr>
      <vt:lpstr>B.  Specializations of Plasma Membrane</vt:lpstr>
      <vt:lpstr>p. 59 figure 3.3</vt:lpstr>
      <vt:lpstr>Tight Junctions</vt:lpstr>
      <vt:lpstr>Desmosomes</vt:lpstr>
      <vt:lpstr>Gap Junctions</vt:lpstr>
      <vt:lpstr>II.  Cell Physiology</vt:lpstr>
      <vt:lpstr>A.  Membrane Transport</vt:lpstr>
      <vt:lpstr>Slide 13</vt:lpstr>
      <vt:lpstr>B.  Passive Processes</vt:lpstr>
      <vt:lpstr>C.  Active Transport Processes</vt:lpstr>
      <vt:lpstr>Slide 16</vt:lpstr>
      <vt:lpstr>Slide 17</vt:lpstr>
      <vt:lpstr>Slide 18</vt:lpstr>
      <vt:lpstr>Slide 19</vt:lpstr>
      <vt:lpstr>D.  Membrane Potential</vt:lpstr>
      <vt:lpstr>Generation and Maintenance of Membrane Potential</vt:lpstr>
      <vt:lpstr>E.  Cell Signaling</vt:lpstr>
      <vt:lpstr>Amino Acid-Based Hormone Action: cAMP Second Messenger</vt:lpstr>
      <vt:lpstr>Amino Acid-Based Hormone Action: cAMP Second Messenger</vt:lpstr>
      <vt:lpstr>Amino Acid-Based Hormone Action: cAMP Second Messenger</vt:lpstr>
      <vt:lpstr>Amino Acid-Based Hormone Action: cAMP Second Messenger</vt:lpstr>
      <vt:lpstr>Amino Acid-Based Hormone Action: cAMP Second Messenger</vt:lpstr>
      <vt:lpstr>Amino Acid-Based Hormone Action: cAMP Second Messenger</vt:lpstr>
      <vt:lpstr>III.  Body Tissues</vt:lpstr>
      <vt:lpstr>Slide 30</vt:lpstr>
      <vt:lpstr>IV.  EPITHELIAL TISSUES</vt:lpstr>
      <vt:lpstr>A.  Classification</vt:lpstr>
      <vt:lpstr>Slide 33</vt:lpstr>
      <vt:lpstr>Slide 34</vt:lpstr>
      <vt:lpstr>Slide 35</vt:lpstr>
    </vt:vector>
  </TitlesOfParts>
  <Company>Frisco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Cells &amp; Tissues</dc:title>
  <dc:creator>techuser</dc:creator>
  <cp:lastModifiedBy>techuser</cp:lastModifiedBy>
  <cp:revision>1</cp:revision>
  <dcterms:created xsi:type="dcterms:W3CDTF">2011-09-07T15:37:38Z</dcterms:created>
  <dcterms:modified xsi:type="dcterms:W3CDTF">2011-09-07T15:39:37Z</dcterms:modified>
</cp:coreProperties>
</file>